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51435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hOYf3QtOBQVnr9P9lOg2leA//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roundedCorners val="1"/>
  <c:chart>
    <c:title>
      <c:tx>
        <c:rich>
          <a:bodyPr/>
          <a:lstStyle/>
          <a:p>
            <a:pPr>
              <a:defRPr sz="1100" b="0" i="0" u="none" strike="noStrike">
                <a:solidFill>
                  <a:srgbClr val="C9922A"/>
                </a:solidFill>
                <a:latin typeface="Arial"/>
              </a:defRPr>
            </a:pPr>
            <a:r>
              <a:rPr sz="1100" b="0" i="0" u="none" strike="noStrike">
                <a:solidFill>
                  <a:srgbClr val="C9922A"/>
                </a:solidFill>
                <a:latin typeface="Arial"/>
              </a:rPr>
              <a:t>Revenue (CAD$M)</a:t>
            </a:r>
          </a:p>
        </c:rich>
      </c:tx>
      <c:layout/>
      <c:overlay val="0"/>
    </c:title>
    <c:autoTitleDeleted val="0"/>
    <c:plotArea>
      <c:layout/>
      <c:barChart>
        <c:barDir val="col"/>
        <c:grouping val="clustered"/>
        <c:varyColors val="0"/>
        <c:ser>
          <c:idx val="0"/>
          <c:order val="0"/>
          <c:tx>
            <c:strRef>
              <c:f>Sheet1!$B$1</c:f>
              <c:strCache>
                <c:ptCount val="1"/>
                <c:pt idx="0">
                  <c:v>Revenue CAD$M</c:v>
                </c:pt>
              </c:strCache>
            </c:strRef>
          </c:tx>
          <c:spPr>
            <a:solidFill>
              <a:srgbClr val="1F7A4D"/>
            </a:solidFill>
            <a:effectLst/>
          </c:spPr>
          <c:invertIfNegative val="0"/>
          <c:dLbls>
            <c:numFmt formatCode="#,##0" sourceLinked="0"/>
            <c:txPr>
              <a:bodyPr/>
              <a:lstStyle/>
              <a:p>
                <a:pPr>
                  <a:defRPr b="0" i="0" strike="noStrike" sz="900" u="none">
                    <a:solidFill>
                      <a:srgbClr val="FFFFFF"/>
                    </a:solidFill>
                    <a:latin typeface="Arial"/>
                  </a:defRPr>
                </a:pPr>
              </a:p>
            </c:txPr>
            <c:showLegendKey val="0"/>
            <c:showVal val="1"/>
            <c:showCatName val="0"/>
            <c:showSerName val="0"/>
            <c:showPercent val="0"/>
            <c:showBubbleSize val="0"/>
            <c:showLeaderLines val="0"/>
          </c:dLbls>
          <c:cat>
            <c:multiLvlStrRef>
              <c:f>Sheet1!$A$2:$A$6</c:f>
              <c:multiLvlStrCache>
                <c:ptCount val="5"/>
                <c:lvl>
                  <c:pt idx="0">
                    <c:v>FY2021</c:v>
                  </c:pt>
                  <c:pt idx="1">
                    <c:v>FY2022</c:v>
                  </c:pt>
                  <c:pt idx="2">
                    <c:v>FY2023</c:v>
                  </c:pt>
                  <c:pt idx="3">
                    <c:v>FY2024</c:v>
                  </c:pt>
                  <c:pt idx="4">
                    <c:v>FY2025</c:v>
                  </c:pt>
                </c:lvl>
              </c:multiLvlStrCache>
            </c:multiLvlStrRef>
          </c:cat>
          <c:val>
            <c:numRef>
              <c:f>Sheet1!$B$2:$B$6</c:f>
              <c:numCache>
                <c:formatCode>General</c:formatCode>
                <c:ptCount val="5"/>
                <c:pt idx="0">
                  <c:v>1715</c:v>
                </c:pt>
                <c:pt idx="1">
                  <c:v>1868</c:v>
                </c:pt>
                <c:pt idx="2">
                  <c:v>2588</c:v>
                </c:pt>
                <c:pt idx="3">
                  <c:v>3136</c:v>
                </c:pt>
                <c:pt idx="4">
                  <c:v>3482</c:v>
                </c:pt>
              </c:numCache>
            </c:numRef>
          </c:val>
        </c:ser>
        <c:dLbls>
          <c:numFmt formatCode="#,##0" sourceLinked="0"/>
          <c:txPr>
            <a:bodyPr/>
            <a:lstStyle/>
            <a:p>
              <a:pPr>
                <a:defRPr b="0" i="0" strike="noStrike" sz="900" u="none">
                  <a:solidFill>
                    <a:srgbClr val="FFFFFF"/>
                  </a:solidFill>
                  <a:latin typeface="Arial"/>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7A9BB5"/>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6350" cap="flat">
              <a:solidFill>
                <a:srgbClr val="1A3A5C"/>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7A9BB5"/>
                </a:solidFill>
                <a:latin typeface="Arial"/>
              </a:defRPr>
            </a:pPr>
            <a:endParaRPr lang="en-US"/>
          </a:p>
        </c:txPr>
        <c:crossAx val="2094734554"/>
        <c:crosses val="autoZero"/>
        <c:crossBetween val="between"/>
      </c:valAx>
      <c:spPr>
        <a:noFill/>
        <a:ln>
          <a:noFill/>
        </a:ln>
        <a:effectLst/>
      </c:spPr>
    </c:plotArea>
    <c:plotVisOnly val="1"/>
    <c:dispBlanksAs val="span"/>
  </c:chart>
  <c:spPr>
    <a:solidFill>
      <a:srgbClr val="102849"/>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roundedCorners val="1"/>
  <c:chart>
    <c:title>
      <c:tx>
        <c:rich>
          <a:bodyPr/>
          <a:lstStyle/>
          <a:p>
            <a:pPr>
              <a:defRPr sz="1100" b="0" i="0" u="none" strike="noStrike">
                <a:solidFill>
                  <a:srgbClr val="C9922A"/>
                </a:solidFill>
                <a:latin typeface="Arial"/>
              </a:defRPr>
            </a:pPr>
            <a:r>
              <a:rPr sz="1100" b="0" i="0" u="none" strike="noStrike">
                <a:solidFill>
                  <a:srgbClr val="C9922A"/>
                </a:solidFill>
                <a:latin typeface="Arial"/>
              </a:rPr>
              <a:t>Adj. EBITDA (CAD$M)</a:t>
            </a:r>
          </a:p>
        </c:rich>
      </c:tx>
      <c:layout/>
      <c:overlay val="0"/>
    </c:title>
    <c:autoTitleDeleted val="0"/>
    <c:plotArea>
      <c:layout/>
      <c:barChart>
        <c:barDir val="col"/>
        <c:grouping val="clustered"/>
        <c:varyColors val="0"/>
        <c:ser>
          <c:idx val="0"/>
          <c:order val="0"/>
          <c:tx>
            <c:strRef>
              <c:f>Sheet1!$B$1</c:f>
              <c:strCache>
                <c:ptCount val="1"/>
                <c:pt idx="0">
                  <c:v>Adj. EBITDA CAD$M</c:v>
                </c:pt>
              </c:strCache>
            </c:strRef>
          </c:tx>
          <c:spPr>
            <a:solidFill>
              <a:srgbClr val="C9922A"/>
            </a:solidFill>
            <a:effectLst/>
          </c:spPr>
          <c:invertIfNegative val="0"/>
          <c:dLbls>
            <c:numFmt formatCode="#,##0" sourceLinked="0"/>
            <c:txPr>
              <a:bodyPr/>
              <a:lstStyle/>
              <a:p>
                <a:pPr>
                  <a:defRPr b="0" i="0" strike="noStrike" sz="800" u="none">
                    <a:solidFill>
                      <a:srgbClr val="FFFFFF"/>
                    </a:solidFill>
                    <a:latin typeface="Arial"/>
                  </a:defRPr>
                </a:pPr>
              </a:p>
            </c:txPr>
            <c:showLegendKey val="0"/>
            <c:showVal val="1"/>
            <c:showCatName val="0"/>
            <c:showSerName val="0"/>
            <c:showPercent val="0"/>
            <c:showBubbleSize val="0"/>
            <c:showLeaderLines val="0"/>
          </c:dLbls>
          <c:cat>
            <c:multiLvlStrRef>
              <c:f>Sheet1!$A$2:$A$6</c:f>
              <c:multiLvlStrCache>
                <c:ptCount val="5"/>
                <c:lvl>
                  <c:pt idx="0">
                    <c:v>FY2021</c:v>
                  </c:pt>
                  <c:pt idx="1">
                    <c:v>FY2022</c:v>
                  </c:pt>
                  <c:pt idx="2">
                    <c:v>FY2023</c:v>
                  </c:pt>
                  <c:pt idx="3">
                    <c:v>FY2024</c:v>
                  </c:pt>
                  <c:pt idx="4">
                    <c:v>FY2025</c:v>
                  </c:pt>
                </c:lvl>
              </c:multiLvlStrCache>
            </c:multiLvlStrRef>
          </c:cat>
          <c:val>
            <c:numRef>
              <c:f>Sheet1!$B$2:$B$6</c:f>
              <c:numCache>
                <c:formatCode>General</c:formatCode>
                <c:ptCount val="5"/>
                <c:pt idx="0">
                  <c:v>340</c:v>
                </c:pt>
                <c:pt idx="1">
                  <c:v>580</c:v>
                </c:pt>
                <c:pt idx="2">
                  <c:v>884</c:v>
                </c:pt>
                <c:pt idx="3">
                  <c:v>1531</c:v>
                </c:pt>
                <c:pt idx="4">
                  <c:v>1929</c:v>
                </c:pt>
              </c:numCache>
            </c:numRef>
          </c:val>
        </c:ser>
        <c:dLbls>
          <c:numFmt formatCode="#,##0" sourceLinked="0"/>
          <c:txPr>
            <a:bodyPr/>
            <a:lstStyle/>
            <a:p>
              <a:pPr>
                <a:defRPr b="0" i="0" strike="noStrike" sz="800" u="none">
                  <a:solidFill>
                    <a:srgbClr val="FFFFFF"/>
                  </a:solidFill>
                  <a:latin typeface="Arial"/>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7A9BB5"/>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6350" cap="flat">
              <a:solidFill>
                <a:srgbClr val="1A3A5C"/>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7A9BB5"/>
                </a:solidFill>
                <a:latin typeface="Arial"/>
              </a:defRPr>
            </a:pPr>
            <a:endParaRPr lang="en-US"/>
          </a:p>
        </c:txPr>
        <c:crossAx val="2094734554"/>
        <c:crosses val="autoZero"/>
        <c:crossBetween val="between"/>
      </c:valAx>
      <c:spPr>
        <a:noFill/>
        <a:ln>
          <a:noFill/>
        </a:ln>
        <a:effectLst/>
      </c:spPr>
    </c:plotArea>
    <c:plotVisOnly val="1"/>
    <c:dispBlanksAs val="span"/>
  </c:chart>
  <c:spPr>
    <a:solidFill>
      <a:srgbClr val="102849"/>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 name="Google Shape;1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Title slide. Lead with CCJ as a BUY. All figures sourced from FY2025 audited filings (Cameco reports in CAD under IFRS as a Canadian issuer).</a:t>
            </a:r>
            <a:endParaRPr/>
          </a:p>
        </p:txBody>
      </p:sp>
      <p:sp>
        <p:nvSpPr>
          <p:cNvPr id="18" name="Google Shape;1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Note: In FY2024 Cameco revised ANE to also exclude unrealized FX and share-based comp — comparative periods restated. Adj. EBITDA 'margin' on consolidated revenue of $3.48B = 55%, but this is misleading because Westinghouse $780M EBITDA is included while its ~$3.46B revenue is excluded from the top line.</a:t>
            </a:r>
            <a:endParaRPr/>
          </a:p>
        </p:txBody>
      </p:sp>
      <p:sp>
        <p:nvSpPr>
          <p:cNvPr id="328" name="Google Shape;3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Net cash ~$218M (cash $1,215M − LT debt $996M). Note: Westinghouse and JV Inkai capex NOT in consolidated capex — they are equity-accounted. Consolidated capex of $333M is Cameco's own mining and fuel services assets only. Westinghouse capex (49% share) was guided at US$120-150M separately.</a:t>
            </a:r>
            <a:endParaRPr/>
          </a:p>
        </p:txBody>
      </p:sp>
      <p:sp>
        <p:nvSpPr>
          <p:cNvPr id="404" name="Google Shape;40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McArthur River produced only 15.1M lb (100% basis) in FY2025 vs. 20.3M lb in FY2024 — development delays (Zone 1/Zone 4 clay). Cigar Lake offset partially. JV Inkai recovered to 8.4M lb (100% basis); 2026 guidance = 10.4M lb full capacity (Cameco share: 4.2M lb purchased).</a:t>
            </a:r>
            <a:endParaRPr/>
          </a:p>
        </p:txBody>
      </p:sp>
      <p:sp>
        <p:nvSpPr>
          <p:cNvPr id="475" name="Google Shape;4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f2b9db38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3f2b9db38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u="none" cap="none" strike="noStrike"/>
              <a:t>I’m presenting Section 3, Valuation. We’ll cover three complementary approaches: first, a comparable company analysis benchmarking CCJ against its closest public peers; second, a DCF model to understand the consolidated free cash flow floor; and third, a multiples-based price target framework.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u="none" cap="none" strike="noStrike"/>
              <a:t>The headline takeaway from this section: a pure consolidated DCF implies roughly $19 per share versus a $104 market price. That gap is not an error — it’s a decomposition. The market premium reflects Westinghouse equity value, uranium price optionality, and the structural nuclear renaissance, none of which appear in CCJ’s consolidated free cash flow. By the end of this section you’ll understand exactly what the market is pricing in and why it may or may not be justified.</a:t>
            </a:r>
            <a:endParaRPr/>
          </a:p>
        </p:txBody>
      </p:sp>
      <p:sp>
        <p:nvSpPr>
          <p:cNvPr id="503" name="Google Shape;503;g3f2b9db38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f2b9db38a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3f2b9db38a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a:t>"On a like-for-like basis with peers, CCJ trades at ~71x EV/EBITDA — expensive, but that's comparing Cameco's reported operating EBITDA against peers who don't have a Westinghouse. On the company's own Adjusted EBITDA, which includes Westinghouse's earnings, that drops to ~32x, in line with BWXT. The premium is the market paying for optionality peers don't have."</a:t>
            </a:r>
            <a:endParaRPr/>
          </a:p>
          <a:p>
            <a:pPr indent="0" lvl="0" marL="0" rtl="0" algn="l">
              <a:lnSpc>
                <a:spcPct val="115000"/>
              </a:lnSpc>
              <a:spcBef>
                <a:spcPts val="1200"/>
              </a:spcBef>
              <a:spcAft>
                <a:spcPts val="0"/>
              </a:spcAft>
              <a:buSzPts val="1100"/>
              <a:buNone/>
            </a:pPr>
            <a:r>
              <a:rPr lang="en-US"/>
              <a:t>"Every peer in this table gives you one piece — uranium exposure, or reactor exposure, or conversion exposure. CCJ is priced at a premium because it's the only name that gives you the whole fuel cycle in one stock, plus a call option on the US nuclear buildout through Westinghouse that none of the pure-plays have at any price."</a:t>
            </a:r>
            <a:endParaRPr/>
          </a:p>
          <a:p>
            <a:pPr indent="0" lvl="0" marL="0" rtl="0" algn="l">
              <a:lnSpc>
                <a:spcPct val="115000"/>
              </a:lnSpc>
              <a:spcBef>
                <a:spcPts val="1200"/>
              </a:spcBef>
              <a:spcAft>
                <a:spcPts val="1200"/>
              </a:spcAft>
              <a:buSzPts val="1100"/>
              <a:buNone/>
            </a:pPr>
            <a:r>
              <a:t/>
            </a:r>
            <a:endParaRPr/>
          </a:p>
        </p:txBody>
      </p:sp>
      <p:sp>
        <p:nvSpPr>
          <p:cNvPr id="513" name="Google Shape;513;g3f2b9db38a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f2b9db38a4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3f2b9db38a4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a:t>"This DCF only values uranium and fuel services — Westinghouse is excluded entirely because it's equity-accounted, not consolidated. Base case is $19, roughly 80% below the market price, and that's expected: it's deliberately a floor on one piece of the business, not a target for the whole company."</a:t>
            </a:r>
            <a:br>
              <a:rPr lang="en-US"/>
            </a:br>
            <a:r>
              <a:rPr lang="en-US"/>
              <a:t>Unlevered FCF = EBIT × (1 − tax rate) + D&amp;A − CapEx − ΔNWC</a:t>
            </a:r>
            <a:endParaRPr/>
          </a:p>
        </p:txBody>
      </p:sp>
      <p:sp>
        <p:nvSpPr>
          <p:cNvPr id="572" name="Google Shape;572;g3f2b9db38a4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efea69e6f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3efea69e6fa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"This is a quick independent sanity check using a separate tool, not a mirror of the primary model's assumptions — it lands in a similar conservative range, which is the point: two different builds agree the core business alone is worth a fraction of where the stock trades."</a:t>
            </a:r>
            <a:endParaRPr/>
          </a:p>
          <a:p>
            <a:pPr indent="0" lvl="0" marL="0" rtl="0" algn="l">
              <a:lnSpc>
                <a:spcPct val="100000"/>
              </a:lnSpc>
              <a:spcBef>
                <a:spcPts val="1200"/>
              </a:spcBef>
              <a:spcAft>
                <a:spcPts val="0"/>
              </a:spcAft>
              <a:buSzPts val="1400"/>
              <a:buNone/>
            </a:pPr>
            <a:r>
              <a:t/>
            </a:r>
            <a:endParaRPr/>
          </a:p>
        </p:txBody>
      </p:sp>
      <p:sp>
        <p:nvSpPr>
          <p:cNvPr id="631" name="Google Shape;631;g3efea69e6fa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efea69e6fa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3efea69e6fa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"Same story across a range of WACC and growth assumptions — even the most generous combination here stays well under market price, reinforcing that the market price isn't being justified by the core uranium business on a standalone basis."</a:t>
            </a:r>
            <a:endParaRPr/>
          </a:p>
          <a:p>
            <a:pPr indent="0" lvl="0" marL="0" rtl="0" algn="l">
              <a:lnSpc>
                <a:spcPct val="100000"/>
              </a:lnSpc>
              <a:spcBef>
                <a:spcPts val="1200"/>
              </a:spcBef>
              <a:spcAft>
                <a:spcPts val="0"/>
              </a:spcAft>
              <a:buSzPts val="1400"/>
              <a:buNone/>
            </a:pPr>
            <a:r>
              <a:t/>
            </a:r>
            <a:endParaRPr/>
          </a:p>
        </p:txBody>
      </p:sp>
      <p:sp>
        <p:nvSpPr>
          <p:cNvPr id="642" name="Google Shape;642;g3efea69e6fa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f2b9db38a4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3f2b9db38a4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"This flips the approach: instead of discounting cash flows, we apply a market multiple to forward Adjusted EBITDA, which already includes Westinghouse's earnings. Because the multiple itself comes from where the stock trades today, this framework naturally lands close to market price — Base case ~$113, roughly in line with current trading."</a:t>
            </a:r>
            <a:endParaRPr/>
          </a:p>
          <a:p>
            <a:pPr indent="0" lvl="0" marL="0" rtl="0" algn="l">
              <a:lnSpc>
                <a:spcPct val="100000"/>
              </a:lnSpc>
              <a:spcBef>
                <a:spcPts val="1200"/>
              </a:spcBef>
              <a:spcAft>
                <a:spcPts val="0"/>
              </a:spcAft>
              <a:buSzPts val="1400"/>
              <a:buNone/>
            </a:pPr>
            <a:r>
              <a:t/>
            </a:r>
            <a:endParaRPr/>
          </a:p>
        </p:txBody>
      </p:sp>
      <p:sp>
        <p:nvSpPr>
          <p:cNvPr id="653" name="Google Shape;653;g3f2b9db38a4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f2b9db38a4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3f2b9db38a4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a:t>"The takeaway here is sensitivity: every $5/lb move in realized uranium price swings gross profit by about $150 million, and with only a quarter of reserves committed long-term, Cameco is holding back supply for exactly this kind of repricing as contracts roll off."</a:t>
            </a:r>
            <a:endParaRPr/>
          </a:p>
          <a:p>
            <a:pPr indent="0" lvl="0" marL="0" rtl="0" algn="l">
              <a:lnSpc>
                <a:spcPct val="115000"/>
              </a:lnSpc>
              <a:spcBef>
                <a:spcPts val="1200"/>
              </a:spcBef>
              <a:spcAft>
                <a:spcPts val="1200"/>
              </a:spcAft>
              <a:buSzPts val="1100"/>
              <a:buNone/>
            </a:pPr>
            <a:r>
              <a:rPr lang="en-US"/>
              <a:t>"Cameco has locked in about 230 million pounds of future deliveries, but has deliberately committed only around a quarter of its total reserves — holding the rest back rather than contracting it away at today's prices. That's what lets old, cheap contracts keep rolling off and getting replaced at much higher prices as the cycle plays out, and each $5-per-pound move in realized price is worth about $150 million of gross profit once you apply it across roughly 30 million pounds of annual deliveries."</a:t>
            </a:r>
            <a:endParaRPr/>
          </a:p>
        </p:txBody>
      </p:sp>
      <p:sp>
        <p:nvSpPr>
          <p:cNvPr id="690" name="Google Shape;690;g3f2b9db38a4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Now let's look at why we recommend Cameco.</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Our investment thesis is built on </a:t>
            </a:r>
            <a:r>
              <a:rPr b="1" lang="en-US" sz="1100">
                <a:latin typeface="Arial"/>
                <a:ea typeface="Arial"/>
                <a:cs typeface="Arial"/>
                <a:sym typeface="Arial"/>
              </a:rPr>
              <a:t>three key catalysts.</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First, uranium supply is tightening.</a:t>
            </a:r>
            <a:r>
              <a:rPr lang="en-US" sz="1100">
                <a:latin typeface="Arial"/>
                <a:ea typeface="Arial"/>
                <a:cs typeface="Arial"/>
                <a:sym typeface="Arial"/>
              </a:rPr>
              <a:t> Major producers are cutting production, supporting higher uranium prices and giving Cameco stronger pricing power.</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Second, demand is growing.</a:t>
            </a:r>
            <a:r>
              <a:rPr lang="en-US" sz="1100">
                <a:latin typeface="Arial"/>
                <a:ea typeface="Arial"/>
                <a:cs typeface="Arial"/>
                <a:sym typeface="Arial"/>
              </a:rPr>
              <a:t> More countries are investing in nuclear energy, while AI and data centers continue to increase electricity demand.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Finally, beyond uranium mining, Cameco also benefits from its 49% stake in Westinghouse, creating another long-term growth opportunity.</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Together, these three catalysts support our BUY recommendation for Cameco.</a:t>
            </a:r>
            <a:endParaRPr b="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latin typeface="Arial"/>
              <a:ea typeface="Arial"/>
              <a:cs typeface="Arial"/>
              <a:sym typeface="Arial"/>
            </a:endParaRPr>
          </a:p>
        </p:txBody>
      </p:sp>
      <p:sp>
        <p:nvSpPr>
          <p:cNvPr id="720" name="Google Shape;72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McArthur River risk is the most material near-term fundamental risk — not captured in most sell-side models that assumed 18M lb/yr. It's partly a market strategy (Cameco deliberately not accelerating) and partly a genuine technical challenge. Key question for due diligence: when does Zone 4 fully come online and at what cost?</a:t>
            </a:r>
            <a:endParaRPr/>
          </a:p>
        </p:txBody>
      </p:sp>
      <p:sp>
        <p:nvSpPr>
          <p:cNvPr id="754" name="Google Shape;7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Closing message: CCJ is the highest-quality, most liquid uranium equity. It owns the supply chain bottleneck (tier-1 mines), the downstream growth engine (Westinghouse), and has discipline not to sell its future cheap. The BUY case doesn't require a uranium supercycle — it just requires the market to finish buying the uranium it has already committed to use.</a:t>
            </a:r>
            <a:endParaRPr/>
          </a:p>
        </p:txBody>
      </p:sp>
      <p:sp>
        <p:nvSpPr>
          <p:cNvPr id="794" name="Google Shape;7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Cameco is currently the world's largest publicly traded Uranium company by market capitalization going by the ticker CCJ on the new york stock exchange and CCO on the toronto stock exchange. It’s headquartered in Saskatoon, Saskatchewan, Canada and is involved across multiple stages of the nuclear energy industry, including extraction of raw materials, processing into fuel, and advancement into technology.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Largely due to its vertical integration across the industry, Cameco’s market capitalization surpasses that of the world's largest uranium supplier by volume,  Kazatomprom, a Kazakhstani uranium company solely focused on extraction of raw materials. When comparing volume, Kazatomprom controls about 24% of the world's uranium supply while Cameco controls about 17%</a:t>
            </a:r>
            <a:endParaRPr/>
          </a:p>
        </p:txBody>
      </p:sp>
      <p:sp>
        <p:nvSpPr>
          <p:cNvPr id="50" name="Google Shape;5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nuclear fuel cycle is split into both front and back end processes.  front-end processes are mining, milling, refining, and other steps to prepare uranium for use in a reactor and back-end processes include reprocessing, waste management, and everything post consumption.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Cameco is a major player in the front-end nuclear space with direct operations in uranium mining, refining, conversion, and fuel manufacturing, and it has strategic equity exposure to nuclear technologies.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other words, Cameco’s value is tied to </a:t>
            </a:r>
            <a:r>
              <a:rPr b="1" lang="en-US" sz="1100">
                <a:latin typeface="Arial"/>
                <a:ea typeface="Arial"/>
                <a:cs typeface="Arial"/>
                <a:sym typeface="Arial"/>
              </a:rPr>
              <a:t>uranium supply security, conversion bottlenecks, long-term utility contracting, and nuclear buildout</a:t>
            </a:r>
            <a:r>
              <a:rPr lang="en-US" sz="1100">
                <a:latin typeface="Arial"/>
                <a:ea typeface="Arial"/>
                <a:cs typeface="Arial"/>
                <a:sym typeface="Arial"/>
              </a:rPr>
              <a:t>, not primarily just mining.</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8" name="Google Shape;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f2d6a6bb3c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f2d6a6bb3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Some of Cameco’s most notable assets include the Blind River refinery in Ontario, which is the world's largest commercial uranium refinery, Cigar Lake, which is the world's highest grade Uranium mine, and a 49% ownership stake in Westinghouse Electric, who supplies the technology used in about half the operating nuclear power plants worldwide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takeaway here is that Cameco monetizes nuclear fuel demand through contracted uranium sales, fuel services, and strategic downstream exposure — making it more diversified than a pure uranium miner.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5" name="Google Shape;95;g3f2d6a6bb3c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f2d6a6bb3c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3f2d6a6bb3c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 the front end, Uranium goes through a whole process before it can be used for energy. Uranium is mined → refined → converted → fabricated into fuel → before finally being used in reactor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Cameco’s business model can be subdivided into three distinct buckets. Uranium sales which includes mining and selling to nuclear utilities (raw materials) , fuel services which includes refining and conversion (usable fuel), and downstream exposure.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Uranium sales is a core driver in Cameco’s business model. It’s important to note than uranium is not mostly sold through a daily exchange. The company acknowledges that the uranium market is mostly based on bilaterally negotiated long-term contracts with only a small spot market to meet discretionary demand.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company can benefit as time goes on since older contracts will be reset at higher prices.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Its involvement in fuel services makes Cameco’s value less directly tied to the value of a commodity. End users care about a usable product, and because of Cameco’s involvement in not only providing a raw material, but also processing services, relationships between key utilities can be strengthened as Cameco provides more value to its customers.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Downstream industry exposure through equity positions like its 49% ownership in Westinghouse Electric and GLE Global Laser Enrichment further allows Cameco to capture value downstream from their core operations of uranium sales. Exposure in these companies makes cameco not only concerned with uranium prices, but also reactor services, technological advancements, plant maintenance, and new build projects, giving Cameco the edge on a broader nuclear buildout.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4" name="Google Shape;114;g3f2d6a6bb3c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Key: 'Share of earnings from equity-accounted investees' = $216M in FY2025 (vs. -$11M in FY2024). This single line drove most of the EBT improvement — it captures Cameco's 49% share of Westinghouse net earnings, including the Dukovany-related upside. The FY2024 loss was purchase accounting noise, now largely resolved.</a:t>
            </a:r>
            <a:endParaRPr/>
          </a:p>
        </p:txBody>
      </p:sp>
      <p:sp>
        <p:nvSpPr>
          <p:cNvPr id="161" name="Google Shape;16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Fuel Services is the biggest surprise — gross margin expanded 780 bps to 30.9% as UF6 conversion term prices hit multi-year highs (27% average annual increase per FY2025 MD&amp;A). Westinghouse FY2024 net loss of ($218M) was pure purchase accounting noise, now resolved. 2026 Westinghouse adj. EBITDA ~US$400M midpoint is lower than FY2025's $780M because FY2025 included a one-time US$170M Dukovany advance payment.</a:t>
            </a:r>
            <a:endParaRPr/>
          </a:p>
        </p:txBody>
      </p:sp>
      <p:sp>
        <p:nvSpPr>
          <p:cNvPr id="249" name="Google Shape;2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1" name="Shape 11"/>
        <p:cNvGrpSpPr/>
        <p:nvPr/>
      </p:nvGrpSpPr>
      <p:grpSpPr>
        <a:xfrm>
          <a:off x="0" y="0"/>
          <a:ext cx="0" cy="0"/>
          <a:chOff x="0" y="0"/>
          <a:chExt cx="0" cy="0"/>
        </a:xfrm>
      </p:grpSpPr>
      <p:sp>
        <p:nvSpPr>
          <p:cNvPr id="12" name="Google Shape;1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880933e9016337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
        <p:nvSpPr>
          <p:cNvPr id="10" name="Google Shape;10;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hart" Target="../charts/char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19" name="Shape 19"/>
        <p:cNvGrpSpPr/>
        <p:nvPr/>
      </p:nvGrpSpPr>
      <p:grpSpPr>
        <a:xfrm>
          <a:off x="0" y="0"/>
          <a:ext cx="0" cy="0"/>
          <a:chOff x="0" y="0"/>
          <a:chExt cx="0" cy="0"/>
        </a:xfrm>
      </p:grpSpPr>
      <p:sp>
        <p:nvSpPr>
          <p:cNvPr id="20" name="Google Shape;20;p1"/>
          <p:cNvSpPr/>
          <p:nvPr/>
        </p:nvSpPr>
        <p:spPr>
          <a:xfrm>
            <a:off x="5943600" y="-1097280"/>
            <a:ext cx="5029200" cy="5029200"/>
          </a:xfrm>
          <a:prstGeom prst="ellipse">
            <a:avLst/>
          </a:prstGeom>
          <a:solidFill>
            <a:srgbClr val="1A3A5C">
              <a:alpha val="34901"/>
            </a:srgbClr>
          </a:solidFill>
          <a:ln cap="flat" cmpd="sng" w="12700">
            <a:solidFill>
              <a:srgbClr val="1A3A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7132320" y="-365760"/>
            <a:ext cx="2926080" cy="2926080"/>
          </a:xfrm>
          <a:prstGeom prst="ellipse">
            <a:avLst/>
          </a:prstGeom>
          <a:solidFill>
            <a:srgbClr val="C9922A">
              <a:alpha val="14901"/>
            </a:srgbClr>
          </a:solidFill>
          <a:ln cap="flat" cmpd="sng" w="12700">
            <a:solidFill>
              <a:srgbClr val="1A3A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 name="Google Shape;22;p1"/>
          <p:cNvGrpSpPr/>
          <p:nvPr/>
        </p:nvGrpSpPr>
        <p:grpSpPr>
          <a:xfrm>
            <a:off x="359513" y="2934635"/>
            <a:ext cx="8302896" cy="694135"/>
            <a:chOff x="420563" y="4043885"/>
            <a:chExt cx="8302896" cy="694135"/>
          </a:xfrm>
        </p:grpSpPr>
        <p:sp>
          <p:nvSpPr>
            <p:cNvPr id="23" name="Google Shape;23;p1"/>
            <p:cNvSpPr/>
            <p:nvPr/>
          </p:nvSpPr>
          <p:spPr>
            <a:xfrm>
              <a:off x="420563" y="4043885"/>
              <a:ext cx="8229600" cy="292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chemeClr val="lt1"/>
                  </a:solidFill>
                  <a:latin typeface="Calibri"/>
                  <a:ea typeface="Calibri"/>
                  <a:cs typeface="Calibri"/>
                  <a:sym typeface="Calibri"/>
                </a:rPr>
                <a:t>Adrian Remigio · Emily Cao · Thu Nguyen · Tyler Hoang · Brian Banh</a:t>
              </a:r>
              <a:endParaRPr b="0" i="0" sz="1200" u="none" cap="none" strike="noStrike">
                <a:solidFill>
                  <a:schemeClr val="lt1"/>
                </a:solidFill>
                <a:latin typeface="Calibri"/>
                <a:ea typeface="Calibri"/>
                <a:cs typeface="Calibri"/>
                <a:sym typeface="Calibri"/>
              </a:endParaRPr>
            </a:p>
          </p:txBody>
        </p:sp>
        <p:sp>
          <p:nvSpPr>
            <p:cNvPr id="24" name="Google Shape;24;p1"/>
            <p:cNvSpPr/>
            <p:nvPr/>
          </p:nvSpPr>
          <p:spPr>
            <a:xfrm>
              <a:off x="420563" y="4427220"/>
              <a:ext cx="1572900" cy="310800"/>
            </a:xfrm>
            <a:prstGeom prst="roundRect">
              <a:avLst>
                <a:gd fmla="val 17647" name="adj"/>
              </a:avLst>
            </a:prstGeom>
            <a:solidFill>
              <a:srgbClr val="1A5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420563" y="4427220"/>
              <a:ext cx="15729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01 · Company Overview</a:t>
              </a:r>
              <a:endParaRPr b="0" i="0" sz="900" u="none" cap="none" strike="noStrike">
                <a:solidFill>
                  <a:schemeClr val="dk1"/>
                </a:solidFill>
                <a:latin typeface="Calibri"/>
                <a:ea typeface="Calibri"/>
                <a:cs typeface="Calibri"/>
                <a:sym typeface="Calibri"/>
              </a:endParaRPr>
            </a:p>
          </p:txBody>
        </p:sp>
        <p:sp>
          <p:nvSpPr>
            <p:cNvPr id="26" name="Google Shape;26;p1"/>
            <p:cNvSpPr/>
            <p:nvPr/>
          </p:nvSpPr>
          <p:spPr>
            <a:xfrm>
              <a:off x="2103059" y="4427220"/>
              <a:ext cx="1572900" cy="310800"/>
            </a:xfrm>
            <a:prstGeom prst="roundRect">
              <a:avLst>
                <a:gd fmla="val 17647"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2103059" y="4427220"/>
              <a:ext cx="15729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Financials</a:t>
              </a:r>
              <a:endParaRPr b="0" i="0" sz="900" u="none" cap="none" strike="noStrike">
                <a:solidFill>
                  <a:schemeClr val="dk1"/>
                </a:solidFill>
                <a:latin typeface="Calibri"/>
                <a:ea typeface="Calibri"/>
                <a:cs typeface="Calibri"/>
                <a:sym typeface="Calibri"/>
              </a:endParaRPr>
            </a:p>
          </p:txBody>
        </p:sp>
        <p:sp>
          <p:nvSpPr>
            <p:cNvPr id="28" name="Google Shape;28;p1"/>
            <p:cNvSpPr/>
            <p:nvPr/>
          </p:nvSpPr>
          <p:spPr>
            <a:xfrm>
              <a:off x="3785555" y="4427220"/>
              <a:ext cx="1572900" cy="310800"/>
            </a:xfrm>
            <a:prstGeom prst="roundRect">
              <a:avLst>
                <a:gd fmla="val 17647"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3785555" y="4427220"/>
              <a:ext cx="15729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30" name="Google Shape;30;p1"/>
            <p:cNvSpPr/>
            <p:nvPr/>
          </p:nvSpPr>
          <p:spPr>
            <a:xfrm>
              <a:off x="5468050" y="4427220"/>
              <a:ext cx="1572900" cy="310800"/>
            </a:xfrm>
            <a:prstGeom prst="roundRect">
              <a:avLst>
                <a:gd fmla="val 17647" name="adj"/>
              </a:avLst>
            </a:prstGeom>
            <a:solidFill>
              <a:srgbClr val="6C34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5468050" y="4427220"/>
              <a:ext cx="15729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04 · Catalysts</a:t>
              </a:r>
              <a:endParaRPr b="0" i="0" sz="900" u="none" cap="none" strike="noStrike">
                <a:solidFill>
                  <a:schemeClr val="dk1"/>
                </a:solidFill>
                <a:latin typeface="Calibri"/>
                <a:ea typeface="Calibri"/>
                <a:cs typeface="Calibri"/>
                <a:sym typeface="Calibri"/>
              </a:endParaRPr>
            </a:p>
          </p:txBody>
        </p:sp>
        <p:sp>
          <p:nvSpPr>
            <p:cNvPr id="32" name="Google Shape;32;p1"/>
            <p:cNvSpPr/>
            <p:nvPr/>
          </p:nvSpPr>
          <p:spPr>
            <a:xfrm>
              <a:off x="7150559" y="4427220"/>
              <a:ext cx="1572900" cy="310800"/>
            </a:xfrm>
            <a:prstGeom prst="roundRect">
              <a:avLst>
                <a:gd fmla="val 17647" name="adj"/>
              </a:avLst>
            </a:prstGeom>
            <a:solidFill>
              <a:srgbClr val="922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7150547" y="4427220"/>
              <a:ext cx="15729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05 · Risks &amp; Conclusion</a:t>
              </a:r>
              <a:endParaRPr b="0" i="0" sz="900" u="none" cap="none" strike="noStrike">
                <a:solidFill>
                  <a:schemeClr val="dk1"/>
                </a:solidFill>
                <a:latin typeface="Calibri"/>
                <a:ea typeface="Calibri"/>
                <a:cs typeface="Calibri"/>
                <a:sym typeface="Calibri"/>
              </a:endParaRPr>
            </a:p>
          </p:txBody>
        </p:sp>
      </p:grpSp>
      <p:grpSp>
        <p:nvGrpSpPr>
          <p:cNvPr id="34" name="Google Shape;34;p1"/>
          <p:cNvGrpSpPr/>
          <p:nvPr/>
        </p:nvGrpSpPr>
        <p:grpSpPr>
          <a:xfrm>
            <a:off x="364035" y="703929"/>
            <a:ext cx="2463362" cy="2264218"/>
            <a:chOff x="364050" y="1044075"/>
            <a:chExt cx="2093450" cy="1924210"/>
          </a:xfrm>
        </p:grpSpPr>
        <p:sp>
          <p:nvSpPr>
            <p:cNvPr id="35" name="Google Shape;35;p1"/>
            <p:cNvSpPr/>
            <p:nvPr/>
          </p:nvSpPr>
          <p:spPr>
            <a:xfrm>
              <a:off x="373565" y="2256196"/>
              <a:ext cx="2083935" cy="712089"/>
            </a:xfrm>
            <a:prstGeom prst="rect">
              <a:avLst/>
            </a:prstGeom>
            <a:noFill/>
            <a:ln>
              <a:noFill/>
            </a:ln>
          </p:spPr>
          <p:txBody>
            <a:bodyPr anchorCtr="0" anchor="ctr" bIns="62925" lIns="125900" spcFirstLastPara="1" rIns="125900" wrap="square" tIns="62925">
              <a:noAutofit/>
            </a:bodyPr>
            <a:lstStyle/>
            <a:p>
              <a:pPr indent="0" lvl="0" marL="0" marR="0" rtl="0" algn="ctr">
                <a:lnSpc>
                  <a:spcPct val="100000"/>
                </a:lnSpc>
                <a:spcBef>
                  <a:spcPts val="0"/>
                </a:spcBef>
                <a:spcAft>
                  <a:spcPts val="0"/>
                </a:spcAft>
                <a:buClr>
                  <a:srgbClr val="C9922A"/>
                </a:buClr>
                <a:buSzPts val="2754"/>
                <a:buFont typeface="Calibri"/>
                <a:buNone/>
              </a:pPr>
              <a:r>
                <a:rPr b="0" i="0" lang="en-US" sz="3813" u="none" cap="none" strike="noStrike">
                  <a:solidFill>
                    <a:schemeClr val="lt1"/>
                  </a:solidFill>
                  <a:latin typeface="Times New Roman"/>
                  <a:ea typeface="Times New Roman"/>
                  <a:cs typeface="Times New Roman"/>
                  <a:sym typeface="Times New Roman"/>
                </a:rPr>
                <a:t>Cameco</a:t>
              </a:r>
              <a:endParaRPr b="0" i="0" sz="3813" u="none" cap="none" strike="noStrike">
                <a:solidFill>
                  <a:schemeClr val="lt1"/>
                </a:solidFill>
                <a:latin typeface="Times New Roman"/>
                <a:ea typeface="Times New Roman"/>
                <a:cs typeface="Times New Roman"/>
                <a:sym typeface="Times New Roman"/>
              </a:endParaRPr>
            </a:p>
          </p:txBody>
        </p:sp>
        <p:pic>
          <p:nvPicPr>
            <p:cNvPr id="36" name="Google Shape;36;p1" title="cameco--600-removebg-preview.png"/>
            <p:cNvPicPr preferRelativeResize="0"/>
            <p:nvPr/>
          </p:nvPicPr>
          <p:blipFill rotWithShape="1">
            <a:blip r:embed="rId3">
              <a:alphaModFix/>
            </a:blip>
            <a:srcRect b="19940" l="0" r="0" t="13548"/>
            <a:stretch/>
          </p:blipFill>
          <p:spPr>
            <a:xfrm>
              <a:off x="364050" y="1044075"/>
              <a:ext cx="2083925" cy="1386025"/>
            </a:xfrm>
            <a:prstGeom prst="rect">
              <a:avLst/>
            </a:prstGeom>
            <a:noFill/>
            <a:ln>
              <a:noFill/>
            </a:ln>
          </p:spPr>
        </p:pic>
      </p:grpSp>
      <p:sp>
        <p:nvSpPr>
          <p:cNvPr id="37" name="Google Shape;37;p1"/>
          <p:cNvSpPr txBox="1"/>
          <p:nvPr>
            <p:ph idx="12" type="sldNum"/>
          </p:nvPr>
        </p:nvSpPr>
        <p:spPr>
          <a:xfrm>
            <a:off x="8556784" y="4749851"/>
            <a:ext cx="548700" cy="393600"/>
          </a:xfrm>
          <a:prstGeom prst="rect">
            <a:avLst/>
          </a:prstGeom>
          <a:solidFill>
            <a:schemeClr val="lt1"/>
          </a:solidFill>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highlight>
                <a:schemeClr val="dk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329" name="Shape 329"/>
        <p:cNvGrpSpPr/>
        <p:nvPr/>
      </p:nvGrpSpPr>
      <p:grpSpPr>
        <a:xfrm>
          <a:off x="0" y="0"/>
          <a:ext cx="0" cy="0"/>
          <a:chOff x="0" y="0"/>
          <a:chExt cx="0" cy="0"/>
        </a:xfrm>
      </p:grpSpPr>
      <p:sp>
        <p:nvSpPr>
          <p:cNvPr id="330" name="Google Shape;330;p8"/>
          <p:cNvSpPr/>
          <p:nvPr/>
        </p:nvSpPr>
        <p:spPr>
          <a:xfrm>
            <a:off x="457200" y="36576"/>
            <a:ext cx="2011680" cy="219456"/>
          </a:xfrm>
          <a:prstGeom prst="roundRect">
            <a:avLst>
              <a:gd fmla="val 25000"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 ANALYSIS</a:t>
            </a:r>
            <a:endParaRPr b="0" i="0" sz="900" u="none" cap="none" strike="noStrike">
              <a:solidFill>
                <a:schemeClr val="dk1"/>
              </a:solidFill>
              <a:latin typeface="Calibri"/>
              <a:ea typeface="Calibri"/>
              <a:cs typeface="Calibri"/>
              <a:sym typeface="Calibri"/>
            </a:endParaRPr>
          </a:p>
        </p:txBody>
      </p:sp>
      <p:sp>
        <p:nvSpPr>
          <p:cNvPr id="332" name="Google Shape;332;p8"/>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Cambria"/>
              <a:buNone/>
            </a:pPr>
            <a:r>
              <a:rPr b="1" i="0" lang="en-US" sz="3000" u="none" cap="none" strike="noStrike">
                <a:solidFill>
                  <a:srgbClr val="FFFFFF"/>
                </a:solidFill>
                <a:latin typeface="Cambria"/>
                <a:ea typeface="Cambria"/>
                <a:cs typeface="Cambria"/>
                <a:sym typeface="Cambria"/>
              </a:rPr>
              <a:t>Non-IFRS Reconciliation</a:t>
            </a:r>
            <a:endParaRPr b="0" i="0" sz="3000" u="none" cap="none" strike="noStrike">
              <a:solidFill>
                <a:schemeClr val="dk1"/>
              </a:solidFill>
              <a:latin typeface="Calibri"/>
              <a:ea typeface="Calibri"/>
              <a:cs typeface="Calibri"/>
              <a:sym typeface="Calibri"/>
            </a:endParaRPr>
          </a:p>
        </p:txBody>
      </p:sp>
      <p:sp>
        <p:nvSpPr>
          <p:cNvPr id="333" name="Google Shape;333;p8"/>
          <p:cNvSpPr/>
          <p:nvPr/>
        </p:nvSpPr>
        <p:spPr>
          <a:xfrm>
            <a:off x="457200" y="804672"/>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Source: Q4 2025 Earnings Release · CAD millions</a:t>
            </a:r>
            <a:endParaRPr b="0" i="0" sz="1200" u="none" cap="none" strike="noStrike">
              <a:solidFill>
                <a:schemeClr val="dk1"/>
              </a:solidFill>
              <a:latin typeface="Calibri"/>
              <a:ea typeface="Calibri"/>
              <a:cs typeface="Calibri"/>
              <a:sym typeface="Calibri"/>
            </a:endParaRPr>
          </a:p>
        </p:txBody>
      </p:sp>
      <p:sp>
        <p:nvSpPr>
          <p:cNvPr id="334" name="Google Shape;334;p8"/>
          <p:cNvSpPr/>
          <p:nvPr/>
        </p:nvSpPr>
        <p:spPr>
          <a:xfrm>
            <a:off x="365760" y="1115568"/>
            <a:ext cx="4069080" cy="3611880"/>
          </a:xfrm>
          <a:prstGeom prst="roundRect">
            <a:avLst>
              <a:gd fmla="val 2025"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35" name="Google Shape;335;p8"/>
          <p:cNvSpPr/>
          <p:nvPr/>
        </p:nvSpPr>
        <p:spPr>
          <a:xfrm>
            <a:off x="548640" y="1188720"/>
            <a:ext cx="370332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100"/>
              <a:buFont typeface="Cambria"/>
              <a:buNone/>
            </a:pPr>
            <a:r>
              <a:rPr b="1" i="0" lang="en-US" sz="1100" u="none" cap="none" strike="noStrike">
                <a:solidFill>
                  <a:srgbClr val="C9922A"/>
                </a:solidFill>
                <a:latin typeface="Cambria"/>
                <a:ea typeface="Cambria"/>
                <a:cs typeface="Cambria"/>
                <a:sym typeface="Cambria"/>
              </a:rPr>
              <a:t>Adjusted Net Earnings (ANE)</a:t>
            </a:r>
            <a:endParaRPr b="0" i="0" sz="1100" u="none" cap="none" strike="noStrike">
              <a:solidFill>
                <a:schemeClr val="dk1"/>
              </a:solidFill>
              <a:latin typeface="Calibri"/>
              <a:ea typeface="Calibri"/>
              <a:cs typeface="Calibri"/>
              <a:sym typeface="Calibri"/>
            </a:endParaRPr>
          </a:p>
        </p:txBody>
      </p:sp>
      <p:sp>
        <p:nvSpPr>
          <p:cNvPr id="336" name="Google Shape;336;p8"/>
          <p:cNvSpPr/>
          <p:nvPr/>
        </p:nvSpPr>
        <p:spPr>
          <a:xfrm>
            <a:off x="548640" y="1444752"/>
            <a:ext cx="3703320" cy="6583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1" lang="en-US" sz="850" u="none" cap="none" strike="noStrike">
                <a:solidFill>
                  <a:srgbClr val="7A9BB5"/>
                </a:solidFill>
                <a:latin typeface="Calibri"/>
                <a:ea typeface="Calibri"/>
                <a:cs typeface="Calibri"/>
                <a:sym typeface="Calibri"/>
              </a:rPr>
              <a:t>Company definition: Net earnings adjusted for non-operating/non-cash items: derivatives, unrealized FX, share-based comp, reclamation provision changes, and equity investee purchase accounting.</a:t>
            </a:r>
            <a:endParaRPr b="0" i="0" sz="850" u="none" cap="none" strike="noStrike">
              <a:solidFill>
                <a:schemeClr val="dk1"/>
              </a:solidFill>
              <a:latin typeface="Calibri"/>
              <a:ea typeface="Calibri"/>
              <a:cs typeface="Calibri"/>
              <a:sym typeface="Calibri"/>
            </a:endParaRPr>
          </a:p>
        </p:txBody>
      </p:sp>
      <p:sp>
        <p:nvSpPr>
          <p:cNvPr id="337" name="Google Shape;337;p8"/>
          <p:cNvSpPr/>
          <p:nvPr/>
        </p:nvSpPr>
        <p:spPr>
          <a:xfrm>
            <a:off x="548640" y="2103120"/>
            <a:ext cx="2651760" cy="2194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t/>
            </a:r>
            <a:endParaRPr b="0" i="0" sz="1100" u="none" cap="none" strike="noStrike">
              <a:solidFill>
                <a:schemeClr val="dk1"/>
              </a:solidFill>
              <a:latin typeface="Calibri"/>
              <a:ea typeface="Calibri"/>
              <a:cs typeface="Calibri"/>
              <a:sym typeface="Calibri"/>
            </a:endParaRPr>
          </a:p>
        </p:txBody>
      </p:sp>
      <p:sp>
        <p:nvSpPr>
          <p:cNvPr id="338" name="Google Shape;338;p8"/>
          <p:cNvSpPr/>
          <p:nvPr/>
        </p:nvSpPr>
        <p:spPr>
          <a:xfrm>
            <a:off x="3224931" y="2031350"/>
            <a:ext cx="5943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C9922A"/>
              </a:buClr>
              <a:buSzPts val="814"/>
              <a:buFont typeface="Calibri"/>
              <a:buNone/>
            </a:pPr>
            <a:r>
              <a:rPr b="1" i="0" lang="en-US" sz="1014" u="none" cap="none" strike="noStrike">
                <a:solidFill>
                  <a:srgbClr val="C9922A"/>
                </a:solidFill>
                <a:latin typeface="Calibri"/>
                <a:ea typeface="Calibri"/>
                <a:cs typeface="Calibri"/>
                <a:sym typeface="Calibri"/>
              </a:rPr>
              <a:t>FY2025</a:t>
            </a:r>
            <a:endParaRPr b="0" i="0" sz="1014" u="none" cap="none" strike="noStrike">
              <a:solidFill>
                <a:schemeClr val="dk1"/>
              </a:solidFill>
              <a:latin typeface="Calibri"/>
              <a:ea typeface="Calibri"/>
              <a:cs typeface="Calibri"/>
              <a:sym typeface="Calibri"/>
            </a:endParaRPr>
          </a:p>
        </p:txBody>
      </p:sp>
      <p:sp>
        <p:nvSpPr>
          <p:cNvPr id="339" name="Google Shape;339;p8"/>
          <p:cNvSpPr/>
          <p:nvPr/>
        </p:nvSpPr>
        <p:spPr>
          <a:xfrm>
            <a:off x="3815993" y="2031350"/>
            <a:ext cx="640200" cy="219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C9922A"/>
              </a:buClr>
              <a:buSzPts val="814"/>
              <a:buFont typeface="Calibri"/>
              <a:buNone/>
            </a:pPr>
            <a:r>
              <a:rPr b="1" i="0" lang="en-US" sz="1014" u="none" cap="none" strike="noStrike">
                <a:solidFill>
                  <a:srgbClr val="C9922A"/>
                </a:solidFill>
                <a:latin typeface="Calibri"/>
                <a:ea typeface="Calibri"/>
                <a:cs typeface="Calibri"/>
                <a:sym typeface="Calibri"/>
              </a:rPr>
              <a:t>FY2024</a:t>
            </a:r>
            <a:endParaRPr b="0" i="0" sz="1014" u="none" cap="none" strike="noStrike">
              <a:solidFill>
                <a:schemeClr val="dk1"/>
              </a:solidFill>
              <a:latin typeface="Calibri"/>
              <a:ea typeface="Calibri"/>
              <a:cs typeface="Calibri"/>
              <a:sym typeface="Calibri"/>
            </a:endParaRPr>
          </a:p>
        </p:txBody>
      </p:sp>
      <p:sp>
        <p:nvSpPr>
          <p:cNvPr id="340" name="Google Shape;340;p8"/>
          <p:cNvSpPr/>
          <p:nvPr/>
        </p:nvSpPr>
        <p:spPr>
          <a:xfrm>
            <a:off x="548650" y="2252395"/>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Net earnings (IFRS)</a:t>
            </a:r>
            <a:endParaRPr b="0" i="0" sz="924" u="none" cap="none" strike="noStrike">
              <a:solidFill>
                <a:schemeClr val="dk1"/>
              </a:solidFill>
              <a:latin typeface="Calibri"/>
              <a:ea typeface="Calibri"/>
              <a:cs typeface="Calibri"/>
              <a:sym typeface="Calibri"/>
            </a:endParaRPr>
          </a:p>
        </p:txBody>
      </p:sp>
      <p:sp>
        <p:nvSpPr>
          <p:cNvPr id="341" name="Google Shape;341;p8"/>
          <p:cNvSpPr/>
          <p:nvPr/>
        </p:nvSpPr>
        <p:spPr>
          <a:xfrm>
            <a:off x="3308235" y="2252395"/>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590</a:t>
            </a:r>
            <a:endParaRPr b="0" i="0" sz="924" u="none" cap="none" strike="noStrike">
              <a:solidFill>
                <a:schemeClr val="dk1"/>
              </a:solidFill>
              <a:latin typeface="Calibri"/>
              <a:ea typeface="Calibri"/>
              <a:cs typeface="Calibri"/>
              <a:sym typeface="Calibri"/>
            </a:endParaRPr>
          </a:p>
        </p:txBody>
      </p:sp>
      <p:sp>
        <p:nvSpPr>
          <p:cNvPr id="342" name="Google Shape;342;p8"/>
          <p:cNvSpPr/>
          <p:nvPr/>
        </p:nvSpPr>
        <p:spPr>
          <a:xfrm>
            <a:off x="3840526" y="2252395"/>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172</a:t>
            </a:r>
            <a:endParaRPr b="0" i="0" sz="924" u="none" cap="none" strike="noStrike">
              <a:solidFill>
                <a:schemeClr val="dk1"/>
              </a:solidFill>
              <a:latin typeface="Calibri"/>
              <a:ea typeface="Calibri"/>
              <a:cs typeface="Calibri"/>
              <a:sym typeface="Calibri"/>
            </a:endParaRPr>
          </a:p>
        </p:txBody>
      </p:sp>
      <p:sp>
        <p:nvSpPr>
          <p:cNvPr id="343" name="Google Shape;343;p8"/>
          <p:cNvSpPr/>
          <p:nvPr/>
        </p:nvSpPr>
        <p:spPr>
          <a:xfrm>
            <a:off x="548650" y="2473439"/>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Adjustments on derivatives</a:t>
            </a:r>
            <a:endParaRPr b="0" i="0" sz="924" u="none" cap="none" strike="noStrike">
              <a:solidFill>
                <a:schemeClr val="dk1"/>
              </a:solidFill>
              <a:latin typeface="Calibri"/>
              <a:ea typeface="Calibri"/>
              <a:cs typeface="Calibri"/>
              <a:sym typeface="Calibri"/>
            </a:endParaRPr>
          </a:p>
        </p:txBody>
      </p:sp>
      <p:sp>
        <p:nvSpPr>
          <p:cNvPr id="344" name="Google Shape;344;p8"/>
          <p:cNvSpPr/>
          <p:nvPr/>
        </p:nvSpPr>
        <p:spPr>
          <a:xfrm>
            <a:off x="3291880" y="2473439"/>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(144)</a:t>
            </a:r>
            <a:endParaRPr b="0" i="0" sz="924" u="none" cap="none" strike="noStrike">
              <a:solidFill>
                <a:schemeClr val="dk1"/>
              </a:solidFill>
              <a:latin typeface="Calibri"/>
              <a:ea typeface="Calibri"/>
              <a:cs typeface="Calibri"/>
              <a:sym typeface="Calibri"/>
            </a:endParaRPr>
          </a:p>
        </p:txBody>
      </p:sp>
      <p:sp>
        <p:nvSpPr>
          <p:cNvPr id="345" name="Google Shape;345;p8"/>
          <p:cNvSpPr/>
          <p:nvPr/>
        </p:nvSpPr>
        <p:spPr>
          <a:xfrm>
            <a:off x="3840526" y="2473439"/>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152</a:t>
            </a:r>
            <a:endParaRPr b="0" i="0" sz="924" u="none" cap="none" strike="noStrike">
              <a:solidFill>
                <a:schemeClr val="dk1"/>
              </a:solidFill>
              <a:latin typeface="Calibri"/>
              <a:ea typeface="Calibri"/>
              <a:cs typeface="Calibri"/>
              <a:sym typeface="Calibri"/>
            </a:endParaRPr>
          </a:p>
        </p:txBody>
      </p:sp>
      <p:sp>
        <p:nvSpPr>
          <p:cNvPr id="346" name="Google Shape;346;p8"/>
          <p:cNvSpPr/>
          <p:nvPr/>
        </p:nvSpPr>
        <p:spPr>
          <a:xfrm>
            <a:off x="548650" y="2694484"/>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Unrealized FX losses (gains)</a:t>
            </a:r>
            <a:endParaRPr b="0" i="0" sz="924" u="none" cap="none" strike="noStrike">
              <a:solidFill>
                <a:schemeClr val="dk1"/>
              </a:solidFill>
              <a:latin typeface="Calibri"/>
              <a:ea typeface="Calibri"/>
              <a:cs typeface="Calibri"/>
              <a:sym typeface="Calibri"/>
            </a:endParaRPr>
          </a:p>
        </p:txBody>
      </p:sp>
      <p:sp>
        <p:nvSpPr>
          <p:cNvPr id="347" name="Google Shape;347;p8"/>
          <p:cNvSpPr/>
          <p:nvPr/>
        </p:nvSpPr>
        <p:spPr>
          <a:xfrm>
            <a:off x="3291880" y="2694484"/>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54</a:t>
            </a:r>
            <a:endParaRPr b="0" i="0" sz="924" u="none" cap="none" strike="noStrike">
              <a:solidFill>
                <a:schemeClr val="dk1"/>
              </a:solidFill>
              <a:latin typeface="Calibri"/>
              <a:ea typeface="Calibri"/>
              <a:cs typeface="Calibri"/>
              <a:sym typeface="Calibri"/>
            </a:endParaRPr>
          </a:p>
        </p:txBody>
      </p:sp>
      <p:sp>
        <p:nvSpPr>
          <p:cNvPr id="348" name="Google Shape;348;p8"/>
          <p:cNvSpPr/>
          <p:nvPr/>
        </p:nvSpPr>
        <p:spPr>
          <a:xfrm>
            <a:off x="3840526" y="2694484"/>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(66)</a:t>
            </a:r>
            <a:endParaRPr b="0" i="0" sz="924" u="none" cap="none" strike="noStrike">
              <a:solidFill>
                <a:schemeClr val="dk1"/>
              </a:solidFill>
              <a:latin typeface="Calibri"/>
              <a:ea typeface="Calibri"/>
              <a:cs typeface="Calibri"/>
              <a:sym typeface="Calibri"/>
            </a:endParaRPr>
          </a:p>
        </p:txBody>
      </p:sp>
      <p:sp>
        <p:nvSpPr>
          <p:cNvPr id="349" name="Google Shape;349;p8"/>
          <p:cNvSpPr/>
          <p:nvPr/>
        </p:nvSpPr>
        <p:spPr>
          <a:xfrm>
            <a:off x="548650" y="2915528"/>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Share-based compensation</a:t>
            </a:r>
            <a:endParaRPr b="0" i="0" sz="924" u="none" cap="none" strike="noStrike">
              <a:solidFill>
                <a:schemeClr val="dk1"/>
              </a:solidFill>
              <a:latin typeface="Calibri"/>
              <a:ea typeface="Calibri"/>
              <a:cs typeface="Calibri"/>
              <a:sym typeface="Calibri"/>
            </a:endParaRPr>
          </a:p>
        </p:txBody>
      </p:sp>
      <p:sp>
        <p:nvSpPr>
          <p:cNvPr id="350" name="Google Shape;350;p8"/>
          <p:cNvSpPr/>
          <p:nvPr/>
        </p:nvSpPr>
        <p:spPr>
          <a:xfrm>
            <a:off x="3291880" y="2915528"/>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79</a:t>
            </a:r>
            <a:endParaRPr b="0" i="0" sz="924" u="none" cap="none" strike="noStrike">
              <a:solidFill>
                <a:schemeClr val="dk1"/>
              </a:solidFill>
              <a:latin typeface="Calibri"/>
              <a:ea typeface="Calibri"/>
              <a:cs typeface="Calibri"/>
              <a:sym typeface="Calibri"/>
            </a:endParaRPr>
          </a:p>
        </p:txBody>
      </p:sp>
      <p:sp>
        <p:nvSpPr>
          <p:cNvPr id="351" name="Google Shape;351;p8"/>
          <p:cNvSpPr/>
          <p:nvPr/>
        </p:nvSpPr>
        <p:spPr>
          <a:xfrm>
            <a:off x="3840526" y="2915528"/>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44</a:t>
            </a:r>
            <a:endParaRPr b="0" i="0" sz="924" u="none" cap="none" strike="noStrike">
              <a:solidFill>
                <a:schemeClr val="dk1"/>
              </a:solidFill>
              <a:latin typeface="Calibri"/>
              <a:ea typeface="Calibri"/>
              <a:cs typeface="Calibri"/>
              <a:sym typeface="Calibri"/>
            </a:endParaRPr>
          </a:p>
        </p:txBody>
      </p:sp>
      <p:sp>
        <p:nvSpPr>
          <p:cNvPr id="352" name="Google Shape;352;p8"/>
          <p:cNvSpPr/>
          <p:nvPr/>
        </p:nvSpPr>
        <p:spPr>
          <a:xfrm>
            <a:off x="548650" y="3136573"/>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Other operating expense adj.</a:t>
            </a:r>
            <a:endParaRPr b="0" i="0" sz="924" u="none" cap="none" strike="noStrike">
              <a:solidFill>
                <a:schemeClr val="dk1"/>
              </a:solidFill>
              <a:latin typeface="Calibri"/>
              <a:ea typeface="Calibri"/>
              <a:cs typeface="Calibri"/>
              <a:sym typeface="Calibri"/>
            </a:endParaRPr>
          </a:p>
        </p:txBody>
      </p:sp>
      <p:sp>
        <p:nvSpPr>
          <p:cNvPr id="353" name="Google Shape;353;p8"/>
          <p:cNvSpPr/>
          <p:nvPr/>
        </p:nvSpPr>
        <p:spPr>
          <a:xfrm>
            <a:off x="3291880" y="3136573"/>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(22)</a:t>
            </a:r>
            <a:endParaRPr b="0" i="0" sz="924" u="none" cap="none" strike="noStrike">
              <a:solidFill>
                <a:schemeClr val="dk1"/>
              </a:solidFill>
              <a:latin typeface="Calibri"/>
              <a:ea typeface="Calibri"/>
              <a:cs typeface="Calibri"/>
              <a:sym typeface="Calibri"/>
            </a:endParaRPr>
          </a:p>
        </p:txBody>
      </p:sp>
      <p:sp>
        <p:nvSpPr>
          <p:cNvPr id="354" name="Google Shape;354;p8"/>
          <p:cNvSpPr/>
          <p:nvPr/>
        </p:nvSpPr>
        <p:spPr>
          <a:xfrm>
            <a:off x="3840526" y="3136573"/>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(35)</a:t>
            </a:r>
            <a:endParaRPr b="0" i="0" sz="924" u="none" cap="none" strike="noStrike">
              <a:solidFill>
                <a:schemeClr val="dk1"/>
              </a:solidFill>
              <a:latin typeface="Calibri"/>
              <a:ea typeface="Calibri"/>
              <a:cs typeface="Calibri"/>
              <a:sym typeface="Calibri"/>
            </a:endParaRPr>
          </a:p>
        </p:txBody>
      </p:sp>
      <p:sp>
        <p:nvSpPr>
          <p:cNvPr id="355" name="Google Shape;355;p8"/>
          <p:cNvSpPr/>
          <p:nvPr/>
        </p:nvSpPr>
        <p:spPr>
          <a:xfrm>
            <a:off x="548650" y="3357617"/>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Income taxes on adjustments</a:t>
            </a:r>
            <a:endParaRPr b="0" i="0" sz="924" u="none" cap="none" strike="noStrike">
              <a:solidFill>
                <a:schemeClr val="dk1"/>
              </a:solidFill>
              <a:latin typeface="Calibri"/>
              <a:ea typeface="Calibri"/>
              <a:cs typeface="Calibri"/>
              <a:sym typeface="Calibri"/>
            </a:endParaRPr>
          </a:p>
        </p:txBody>
      </p:sp>
      <p:sp>
        <p:nvSpPr>
          <p:cNvPr id="356" name="Google Shape;356;p8"/>
          <p:cNvSpPr/>
          <p:nvPr/>
        </p:nvSpPr>
        <p:spPr>
          <a:xfrm>
            <a:off x="3291880" y="3357617"/>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22</a:t>
            </a:r>
            <a:endParaRPr b="0" i="0" sz="924" u="none" cap="none" strike="noStrike">
              <a:solidFill>
                <a:schemeClr val="dk1"/>
              </a:solidFill>
              <a:latin typeface="Calibri"/>
              <a:ea typeface="Calibri"/>
              <a:cs typeface="Calibri"/>
              <a:sym typeface="Calibri"/>
            </a:endParaRPr>
          </a:p>
        </p:txBody>
      </p:sp>
      <p:sp>
        <p:nvSpPr>
          <p:cNvPr id="357" name="Google Shape;357;p8"/>
          <p:cNvSpPr/>
          <p:nvPr/>
        </p:nvSpPr>
        <p:spPr>
          <a:xfrm>
            <a:off x="3840526" y="3357617"/>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(46)</a:t>
            </a:r>
            <a:endParaRPr b="0" i="0" sz="924" u="none" cap="none" strike="noStrike">
              <a:solidFill>
                <a:schemeClr val="dk1"/>
              </a:solidFill>
              <a:latin typeface="Calibri"/>
              <a:ea typeface="Calibri"/>
              <a:cs typeface="Calibri"/>
              <a:sym typeface="Calibri"/>
            </a:endParaRPr>
          </a:p>
        </p:txBody>
      </p:sp>
      <p:sp>
        <p:nvSpPr>
          <p:cNvPr id="358" name="Google Shape;358;p8"/>
          <p:cNvSpPr/>
          <p:nvPr/>
        </p:nvSpPr>
        <p:spPr>
          <a:xfrm>
            <a:off x="548650" y="3578662"/>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Investee: inventory purchase acctg</a:t>
            </a:r>
            <a:endParaRPr b="0" i="0" sz="924" u="none" cap="none" strike="noStrike">
              <a:solidFill>
                <a:schemeClr val="dk1"/>
              </a:solidFill>
              <a:latin typeface="Calibri"/>
              <a:ea typeface="Calibri"/>
              <a:cs typeface="Calibri"/>
              <a:sym typeface="Calibri"/>
            </a:endParaRPr>
          </a:p>
        </p:txBody>
      </p:sp>
      <p:sp>
        <p:nvSpPr>
          <p:cNvPr id="359" name="Google Shape;359;p8"/>
          <p:cNvSpPr/>
          <p:nvPr/>
        </p:nvSpPr>
        <p:spPr>
          <a:xfrm>
            <a:off x="3291880" y="3578662"/>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8</a:t>
            </a:r>
            <a:endParaRPr b="0" i="0" sz="924" u="none" cap="none" strike="noStrike">
              <a:solidFill>
                <a:schemeClr val="dk1"/>
              </a:solidFill>
              <a:latin typeface="Calibri"/>
              <a:ea typeface="Calibri"/>
              <a:cs typeface="Calibri"/>
              <a:sym typeface="Calibri"/>
            </a:endParaRPr>
          </a:p>
        </p:txBody>
      </p:sp>
      <p:sp>
        <p:nvSpPr>
          <p:cNvPr id="360" name="Google Shape;360;p8"/>
          <p:cNvSpPr/>
          <p:nvPr/>
        </p:nvSpPr>
        <p:spPr>
          <a:xfrm>
            <a:off x="3840526" y="3578662"/>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53</a:t>
            </a:r>
            <a:endParaRPr b="0" i="0" sz="924" u="none" cap="none" strike="noStrike">
              <a:solidFill>
                <a:schemeClr val="dk1"/>
              </a:solidFill>
              <a:latin typeface="Calibri"/>
              <a:ea typeface="Calibri"/>
              <a:cs typeface="Calibri"/>
              <a:sym typeface="Calibri"/>
            </a:endParaRPr>
          </a:p>
        </p:txBody>
      </p:sp>
      <p:sp>
        <p:nvSpPr>
          <p:cNvPr id="361" name="Google Shape;361;p8"/>
          <p:cNvSpPr/>
          <p:nvPr/>
        </p:nvSpPr>
        <p:spPr>
          <a:xfrm>
            <a:off x="548650" y="3799707"/>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Investee: acquisition costs</a:t>
            </a:r>
            <a:endParaRPr b="0" i="0" sz="924" u="none" cap="none" strike="noStrike">
              <a:solidFill>
                <a:schemeClr val="dk1"/>
              </a:solidFill>
              <a:latin typeface="Calibri"/>
              <a:ea typeface="Calibri"/>
              <a:cs typeface="Calibri"/>
              <a:sym typeface="Calibri"/>
            </a:endParaRPr>
          </a:p>
        </p:txBody>
      </p:sp>
      <p:sp>
        <p:nvSpPr>
          <p:cNvPr id="362" name="Google Shape;362;p8"/>
          <p:cNvSpPr/>
          <p:nvPr/>
        </p:nvSpPr>
        <p:spPr>
          <a:xfrm>
            <a:off x="3291880" y="3799707"/>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a:t>
            </a:r>
            <a:endParaRPr b="0" i="0" sz="924" u="none" cap="none" strike="noStrike">
              <a:solidFill>
                <a:schemeClr val="dk1"/>
              </a:solidFill>
              <a:latin typeface="Calibri"/>
              <a:ea typeface="Calibri"/>
              <a:cs typeface="Calibri"/>
              <a:sym typeface="Calibri"/>
            </a:endParaRPr>
          </a:p>
        </p:txBody>
      </p:sp>
      <p:sp>
        <p:nvSpPr>
          <p:cNvPr id="363" name="Google Shape;363;p8"/>
          <p:cNvSpPr/>
          <p:nvPr/>
        </p:nvSpPr>
        <p:spPr>
          <a:xfrm>
            <a:off x="3840526" y="3799707"/>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22</a:t>
            </a:r>
            <a:endParaRPr b="0" i="0" sz="924" u="none" cap="none" strike="noStrike">
              <a:solidFill>
                <a:schemeClr val="dk1"/>
              </a:solidFill>
              <a:latin typeface="Calibri"/>
              <a:ea typeface="Calibri"/>
              <a:cs typeface="Calibri"/>
              <a:sym typeface="Calibri"/>
            </a:endParaRPr>
          </a:p>
        </p:txBody>
      </p:sp>
      <p:sp>
        <p:nvSpPr>
          <p:cNvPr id="364" name="Google Shape;364;p8"/>
          <p:cNvSpPr/>
          <p:nvPr/>
        </p:nvSpPr>
        <p:spPr>
          <a:xfrm>
            <a:off x="548650" y="4020751"/>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Investee: unrealized FX</a:t>
            </a:r>
            <a:endParaRPr b="0" i="0" sz="924" u="none" cap="none" strike="noStrike">
              <a:solidFill>
                <a:schemeClr val="dk1"/>
              </a:solidFill>
              <a:latin typeface="Calibri"/>
              <a:ea typeface="Calibri"/>
              <a:cs typeface="Calibri"/>
              <a:sym typeface="Calibri"/>
            </a:endParaRPr>
          </a:p>
        </p:txBody>
      </p:sp>
      <p:sp>
        <p:nvSpPr>
          <p:cNvPr id="365" name="Google Shape;365;p8"/>
          <p:cNvSpPr/>
          <p:nvPr/>
        </p:nvSpPr>
        <p:spPr>
          <a:xfrm>
            <a:off x="3291880" y="4020751"/>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18</a:t>
            </a:r>
            <a:endParaRPr b="0" i="0" sz="924" u="none" cap="none" strike="noStrike">
              <a:solidFill>
                <a:schemeClr val="dk1"/>
              </a:solidFill>
              <a:latin typeface="Calibri"/>
              <a:ea typeface="Calibri"/>
              <a:cs typeface="Calibri"/>
              <a:sym typeface="Calibri"/>
            </a:endParaRPr>
          </a:p>
        </p:txBody>
      </p:sp>
      <p:sp>
        <p:nvSpPr>
          <p:cNvPr id="366" name="Google Shape;366;p8"/>
          <p:cNvSpPr/>
          <p:nvPr/>
        </p:nvSpPr>
        <p:spPr>
          <a:xfrm>
            <a:off x="3840526" y="4020751"/>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(7)</a:t>
            </a:r>
            <a:endParaRPr b="0" i="0" sz="924" u="none" cap="none" strike="noStrike">
              <a:solidFill>
                <a:schemeClr val="dk1"/>
              </a:solidFill>
              <a:latin typeface="Calibri"/>
              <a:ea typeface="Calibri"/>
              <a:cs typeface="Calibri"/>
              <a:sym typeface="Calibri"/>
            </a:endParaRPr>
          </a:p>
        </p:txBody>
      </p:sp>
      <p:sp>
        <p:nvSpPr>
          <p:cNvPr id="367" name="Google Shape;367;p8"/>
          <p:cNvSpPr/>
          <p:nvPr/>
        </p:nvSpPr>
        <p:spPr>
          <a:xfrm>
            <a:off x="548650" y="4241796"/>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FFFFF"/>
              </a:buClr>
              <a:buSzPts val="724"/>
              <a:buFont typeface="Calibri"/>
              <a:buNone/>
            </a:pPr>
            <a:r>
              <a:rPr b="0" i="0" lang="en-US" sz="924" u="none" cap="none" strike="noStrike">
                <a:solidFill>
                  <a:srgbClr val="FFFFFF"/>
                </a:solidFill>
                <a:latin typeface="Calibri"/>
                <a:ea typeface="Calibri"/>
                <a:cs typeface="Calibri"/>
                <a:sym typeface="Calibri"/>
              </a:rPr>
              <a:t>Investee: LTI plan</a:t>
            </a:r>
            <a:endParaRPr b="0" i="0" sz="924" u="none" cap="none" strike="noStrike">
              <a:solidFill>
                <a:schemeClr val="dk1"/>
              </a:solidFill>
              <a:latin typeface="Calibri"/>
              <a:ea typeface="Calibri"/>
              <a:cs typeface="Calibri"/>
              <a:sym typeface="Calibri"/>
            </a:endParaRPr>
          </a:p>
        </p:txBody>
      </p:sp>
      <p:sp>
        <p:nvSpPr>
          <p:cNvPr id="368" name="Google Shape;368;p8"/>
          <p:cNvSpPr/>
          <p:nvPr/>
        </p:nvSpPr>
        <p:spPr>
          <a:xfrm>
            <a:off x="3291880" y="4241796"/>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22</a:t>
            </a:r>
            <a:endParaRPr b="0" i="0" sz="924" u="none" cap="none" strike="noStrike">
              <a:solidFill>
                <a:schemeClr val="dk1"/>
              </a:solidFill>
              <a:latin typeface="Calibri"/>
              <a:ea typeface="Calibri"/>
              <a:cs typeface="Calibri"/>
              <a:sym typeface="Calibri"/>
            </a:endParaRPr>
          </a:p>
        </p:txBody>
      </p:sp>
      <p:sp>
        <p:nvSpPr>
          <p:cNvPr id="369" name="Google Shape;369;p8"/>
          <p:cNvSpPr/>
          <p:nvPr/>
        </p:nvSpPr>
        <p:spPr>
          <a:xfrm>
            <a:off x="3840526" y="4241796"/>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7A9BB5"/>
              </a:buClr>
              <a:buSzPts val="724"/>
              <a:buFont typeface="Calibri"/>
              <a:buNone/>
            </a:pPr>
            <a:r>
              <a:rPr b="0" i="0" lang="en-US" sz="924" u="none" cap="none" strike="noStrike">
                <a:solidFill>
                  <a:srgbClr val="7A9BB5"/>
                </a:solidFill>
                <a:latin typeface="Calibri"/>
                <a:ea typeface="Calibri"/>
                <a:cs typeface="Calibri"/>
                <a:sym typeface="Calibri"/>
              </a:rPr>
              <a:t>3</a:t>
            </a:r>
            <a:endParaRPr b="0" i="0" sz="924" u="none" cap="none" strike="noStrike">
              <a:solidFill>
                <a:schemeClr val="dk1"/>
              </a:solidFill>
              <a:latin typeface="Calibri"/>
              <a:ea typeface="Calibri"/>
              <a:cs typeface="Calibri"/>
              <a:sym typeface="Calibri"/>
            </a:endParaRPr>
          </a:p>
        </p:txBody>
      </p:sp>
      <p:sp>
        <p:nvSpPr>
          <p:cNvPr id="370" name="Google Shape;370;p8"/>
          <p:cNvSpPr/>
          <p:nvPr/>
        </p:nvSpPr>
        <p:spPr>
          <a:xfrm>
            <a:off x="548650" y="4462840"/>
            <a:ext cx="2651700" cy="204300"/>
          </a:xfrm>
          <a:prstGeom prst="rect">
            <a:avLst/>
          </a:prstGeom>
          <a:noFill/>
          <a:ln>
            <a:noFill/>
          </a:ln>
        </p:spPr>
        <p:txBody>
          <a:bodyPr anchorCtr="0" anchor="ctr" bIns="41325" lIns="82700" spcFirstLastPara="1" rIns="82700" wrap="square" tIns="41325">
            <a:noAutofit/>
          </a:bodyPr>
          <a:lstStyle/>
          <a:p>
            <a:pPr indent="0" lvl="0" marL="0" marR="0" rtl="0" algn="l">
              <a:lnSpc>
                <a:spcPct val="100000"/>
              </a:lnSpc>
              <a:spcBef>
                <a:spcPts val="0"/>
              </a:spcBef>
              <a:spcAft>
                <a:spcPts val="0"/>
              </a:spcAft>
              <a:buClr>
                <a:srgbClr val="F5C842"/>
              </a:buClr>
              <a:buSzPts val="814"/>
              <a:buFont typeface="Calibri"/>
              <a:buNone/>
            </a:pPr>
            <a:r>
              <a:rPr b="1" i="0" lang="en-US" sz="1014" u="none" cap="none" strike="noStrike">
                <a:solidFill>
                  <a:srgbClr val="F5C842"/>
                </a:solidFill>
                <a:latin typeface="Calibri"/>
                <a:ea typeface="Calibri"/>
                <a:cs typeface="Calibri"/>
                <a:sym typeface="Calibri"/>
              </a:rPr>
              <a:t>Adjusted Net Earnings</a:t>
            </a:r>
            <a:endParaRPr b="0" i="0" sz="1014" u="none" cap="none" strike="noStrike">
              <a:solidFill>
                <a:schemeClr val="dk1"/>
              </a:solidFill>
              <a:latin typeface="Calibri"/>
              <a:ea typeface="Calibri"/>
              <a:cs typeface="Calibri"/>
              <a:sym typeface="Calibri"/>
            </a:endParaRPr>
          </a:p>
        </p:txBody>
      </p:sp>
      <p:sp>
        <p:nvSpPr>
          <p:cNvPr id="371" name="Google Shape;371;p8"/>
          <p:cNvSpPr/>
          <p:nvPr/>
        </p:nvSpPr>
        <p:spPr>
          <a:xfrm>
            <a:off x="3291880" y="4462840"/>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F5C842"/>
              </a:buClr>
              <a:buSzPts val="814"/>
              <a:buFont typeface="Calibri"/>
              <a:buNone/>
            </a:pPr>
            <a:r>
              <a:rPr b="1" i="0" lang="en-US" sz="1014" u="none" cap="none" strike="noStrike">
                <a:solidFill>
                  <a:srgbClr val="F5C842"/>
                </a:solidFill>
                <a:latin typeface="Calibri"/>
                <a:ea typeface="Calibri"/>
                <a:cs typeface="Calibri"/>
                <a:sym typeface="Calibri"/>
              </a:rPr>
              <a:t>627</a:t>
            </a:r>
            <a:endParaRPr b="0" i="0" sz="1014" u="none" cap="none" strike="noStrike">
              <a:solidFill>
                <a:schemeClr val="dk1"/>
              </a:solidFill>
              <a:latin typeface="Calibri"/>
              <a:ea typeface="Calibri"/>
              <a:cs typeface="Calibri"/>
              <a:sym typeface="Calibri"/>
            </a:endParaRPr>
          </a:p>
        </p:txBody>
      </p:sp>
      <p:sp>
        <p:nvSpPr>
          <p:cNvPr id="372" name="Google Shape;372;p8"/>
          <p:cNvSpPr/>
          <p:nvPr/>
        </p:nvSpPr>
        <p:spPr>
          <a:xfrm>
            <a:off x="3840526" y="4462840"/>
            <a:ext cx="502800" cy="204300"/>
          </a:xfrm>
          <a:prstGeom prst="rect">
            <a:avLst/>
          </a:prstGeom>
          <a:noFill/>
          <a:ln>
            <a:noFill/>
          </a:ln>
        </p:spPr>
        <p:txBody>
          <a:bodyPr anchorCtr="0" anchor="ctr" bIns="41325" lIns="82700" spcFirstLastPara="1" rIns="82700" wrap="square" tIns="41325">
            <a:noAutofit/>
          </a:bodyPr>
          <a:lstStyle/>
          <a:p>
            <a:pPr indent="0" lvl="0" marL="0" marR="0" rtl="0" algn="ctr">
              <a:lnSpc>
                <a:spcPct val="100000"/>
              </a:lnSpc>
              <a:spcBef>
                <a:spcPts val="0"/>
              </a:spcBef>
              <a:spcAft>
                <a:spcPts val="0"/>
              </a:spcAft>
              <a:buClr>
                <a:srgbClr val="F5C842"/>
              </a:buClr>
              <a:buSzPts val="814"/>
              <a:buFont typeface="Calibri"/>
              <a:buNone/>
            </a:pPr>
            <a:r>
              <a:rPr b="1" i="0" lang="en-US" sz="1014" u="none" cap="none" strike="noStrike">
                <a:solidFill>
                  <a:srgbClr val="F5C842"/>
                </a:solidFill>
                <a:latin typeface="Calibri"/>
                <a:ea typeface="Calibri"/>
                <a:cs typeface="Calibri"/>
                <a:sym typeface="Calibri"/>
              </a:rPr>
              <a:t>292</a:t>
            </a:r>
            <a:endParaRPr b="0" i="0" sz="1014" u="none" cap="none" strike="noStrike">
              <a:solidFill>
                <a:schemeClr val="dk1"/>
              </a:solidFill>
              <a:latin typeface="Calibri"/>
              <a:ea typeface="Calibri"/>
              <a:cs typeface="Calibri"/>
              <a:sym typeface="Calibri"/>
            </a:endParaRPr>
          </a:p>
        </p:txBody>
      </p:sp>
      <p:sp>
        <p:nvSpPr>
          <p:cNvPr id="373" name="Google Shape;373;p8"/>
          <p:cNvSpPr/>
          <p:nvPr/>
        </p:nvSpPr>
        <p:spPr>
          <a:xfrm>
            <a:off x="4617720" y="1115568"/>
            <a:ext cx="4160520" cy="3611880"/>
          </a:xfrm>
          <a:prstGeom prst="roundRect">
            <a:avLst>
              <a:gd fmla="val 2025"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4" name="Google Shape;374;p8"/>
          <p:cNvSpPr/>
          <p:nvPr/>
        </p:nvSpPr>
        <p:spPr>
          <a:xfrm>
            <a:off x="4800600" y="1188720"/>
            <a:ext cx="379476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100"/>
              <a:buFont typeface="Cambria"/>
              <a:buNone/>
            </a:pPr>
            <a:r>
              <a:rPr b="1" i="0" lang="en-US" sz="1100" u="none" cap="none" strike="noStrike">
                <a:solidFill>
                  <a:srgbClr val="C9922A"/>
                </a:solidFill>
                <a:latin typeface="Cambria"/>
                <a:ea typeface="Cambria"/>
                <a:cs typeface="Cambria"/>
                <a:sym typeface="Cambria"/>
              </a:rPr>
              <a:t>Adjusted EBITDA by Segment</a:t>
            </a:r>
            <a:endParaRPr b="0" i="0" sz="1100" u="none" cap="none" strike="noStrike">
              <a:solidFill>
                <a:schemeClr val="dk1"/>
              </a:solidFill>
              <a:latin typeface="Calibri"/>
              <a:ea typeface="Calibri"/>
              <a:cs typeface="Calibri"/>
              <a:sym typeface="Calibri"/>
            </a:endParaRPr>
          </a:p>
        </p:txBody>
      </p:sp>
      <p:sp>
        <p:nvSpPr>
          <p:cNvPr id="375" name="Google Shape;375;p8"/>
          <p:cNvSpPr/>
          <p:nvPr/>
        </p:nvSpPr>
        <p:spPr>
          <a:xfrm>
            <a:off x="4800600" y="1444752"/>
            <a:ext cx="3794760" cy="6583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1" lang="en-US" sz="850" u="none" cap="none" strike="noStrike">
                <a:solidFill>
                  <a:srgbClr val="7A9BB5"/>
                </a:solidFill>
                <a:latin typeface="Calibri"/>
                <a:ea typeface="Calibri"/>
                <a:cs typeface="Calibri"/>
                <a:sym typeface="Calibri"/>
              </a:rPr>
              <a:t>EBITDA = Net earnings + D&amp;A + finance costs − finance income + income taxes. Adj. EBITDA further excludes non-recurring/non-operating items and adds back equity investee EBITDA components.</a:t>
            </a:r>
            <a:endParaRPr b="0" i="0" sz="850" u="none" cap="none" strike="noStrike">
              <a:solidFill>
                <a:schemeClr val="dk1"/>
              </a:solidFill>
              <a:latin typeface="Calibri"/>
              <a:ea typeface="Calibri"/>
              <a:cs typeface="Calibri"/>
              <a:sym typeface="Calibri"/>
            </a:endParaRPr>
          </a:p>
        </p:txBody>
      </p:sp>
      <p:sp>
        <p:nvSpPr>
          <p:cNvPr id="376" name="Google Shape;376;p8"/>
          <p:cNvSpPr/>
          <p:nvPr/>
        </p:nvSpPr>
        <p:spPr>
          <a:xfrm>
            <a:off x="4800600" y="2103120"/>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850"/>
              <a:buFont typeface="Calibri"/>
              <a:buNone/>
            </a:pPr>
            <a:r>
              <a:rPr b="1" i="0" lang="en-US" sz="1050" u="none" cap="none" strike="noStrike">
                <a:solidFill>
                  <a:srgbClr val="C9922A"/>
                </a:solidFill>
                <a:latin typeface="Calibri"/>
                <a:ea typeface="Calibri"/>
                <a:cs typeface="Calibri"/>
                <a:sym typeface="Calibri"/>
              </a:rPr>
              <a:t>Segment</a:t>
            </a:r>
            <a:endParaRPr b="0" i="0" sz="1050" u="none" cap="none" strike="noStrike">
              <a:solidFill>
                <a:schemeClr val="dk1"/>
              </a:solidFill>
              <a:latin typeface="Calibri"/>
              <a:ea typeface="Calibri"/>
              <a:cs typeface="Calibri"/>
              <a:sym typeface="Calibri"/>
            </a:endParaRPr>
          </a:p>
        </p:txBody>
      </p:sp>
      <p:sp>
        <p:nvSpPr>
          <p:cNvPr id="377" name="Google Shape;377;p8"/>
          <p:cNvSpPr/>
          <p:nvPr/>
        </p:nvSpPr>
        <p:spPr>
          <a:xfrm>
            <a:off x="6217925" y="2103125"/>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libri"/>
              <a:buNone/>
            </a:pPr>
            <a:r>
              <a:rPr b="1" i="0" lang="en-US" sz="1050" u="none" cap="none" strike="noStrike">
                <a:solidFill>
                  <a:srgbClr val="C9922A"/>
                </a:solidFill>
                <a:latin typeface="Calibri"/>
                <a:ea typeface="Calibri"/>
                <a:cs typeface="Calibri"/>
                <a:sym typeface="Calibri"/>
              </a:rPr>
              <a:t>FY2025</a:t>
            </a:r>
            <a:endParaRPr b="0" i="0" sz="1050" u="none" cap="none" strike="noStrike">
              <a:solidFill>
                <a:schemeClr val="dk1"/>
              </a:solidFill>
              <a:latin typeface="Calibri"/>
              <a:ea typeface="Calibri"/>
              <a:cs typeface="Calibri"/>
              <a:sym typeface="Calibri"/>
            </a:endParaRPr>
          </a:p>
        </p:txBody>
      </p:sp>
      <p:sp>
        <p:nvSpPr>
          <p:cNvPr id="378" name="Google Shape;378;p8"/>
          <p:cNvSpPr/>
          <p:nvPr/>
        </p:nvSpPr>
        <p:spPr>
          <a:xfrm>
            <a:off x="6903720" y="2103120"/>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libri"/>
              <a:buNone/>
            </a:pPr>
            <a:r>
              <a:rPr b="1" i="0" lang="en-US" sz="1050" u="none" cap="none" strike="noStrike">
                <a:solidFill>
                  <a:srgbClr val="C9922A"/>
                </a:solidFill>
                <a:latin typeface="Calibri"/>
                <a:ea typeface="Calibri"/>
                <a:cs typeface="Calibri"/>
                <a:sym typeface="Calibri"/>
              </a:rPr>
              <a:t>FY2024</a:t>
            </a:r>
            <a:endParaRPr b="0" i="0" sz="1050" u="none" cap="none" strike="noStrike">
              <a:solidFill>
                <a:schemeClr val="dk1"/>
              </a:solidFill>
              <a:latin typeface="Calibri"/>
              <a:ea typeface="Calibri"/>
              <a:cs typeface="Calibri"/>
              <a:sym typeface="Calibri"/>
            </a:endParaRPr>
          </a:p>
        </p:txBody>
      </p:sp>
      <p:sp>
        <p:nvSpPr>
          <p:cNvPr id="379" name="Google Shape;379;p8"/>
          <p:cNvSpPr/>
          <p:nvPr/>
        </p:nvSpPr>
        <p:spPr>
          <a:xfrm>
            <a:off x="7589520" y="2103120"/>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libri"/>
              <a:buNone/>
            </a:pPr>
            <a:r>
              <a:rPr b="1" i="0" lang="en-US" sz="1050" u="none" cap="none" strike="noStrike">
                <a:solidFill>
                  <a:srgbClr val="C9922A"/>
                </a:solidFill>
                <a:latin typeface="Calibri"/>
                <a:ea typeface="Calibri"/>
                <a:cs typeface="Calibri"/>
                <a:sym typeface="Calibri"/>
              </a:rPr>
              <a:t>Chg</a:t>
            </a:r>
            <a:endParaRPr b="0" i="0" sz="1050" u="none" cap="none" strike="noStrike">
              <a:solidFill>
                <a:schemeClr val="dk1"/>
              </a:solidFill>
              <a:latin typeface="Calibri"/>
              <a:ea typeface="Calibri"/>
              <a:cs typeface="Calibri"/>
              <a:sym typeface="Calibri"/>
            </a:endParaRPr>
          </a:p>
        </p:txBody>
      </p:sp>
      <p:sp>
        <p:nvSpPr>
          <p:cNvPr id="380" name="Google Shape;380;p8"/>
          <p:cNvSpPr/>
          <p:nvPr/>
        </p:nvSpPr>
        <p:spPr>
          <a:xfrm>
            <a:off x="4800600" y="2450592"/>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Calibri"/>
              <a:buNone/>
            </a:pPr>
            <a:r>
              <a:rPr b="0" i="0" lang="en-US" sz="1100" u="none" cap="none" strike="noStrike">
                <a:solidFill>
                  <a:srgbClr val="FFFFFF"/>
                </a:solidFill>
                <a:latin typeface="Calibri"/>
                <a:ea typeface="Calibri"/>
                <a:cs typeface="Calibri"/>
                <a:sym typeface="Calibri"/>
              </a:rPr>
              <a:t>Uranium</a:t>
            </a:r>
            <a:endParaRPr b="0" i="0" sz="1100" u="none" cap="none" strike="noStrike">
              <a:solidFill>
                <a:schemeClr val="dk1"/>
              </a:solidFill>
              <a:latin typeface="Calibri"/>
              <a:ea typeface="Calibri"/>
              <a:cs typeface="Calibri"/>
              <a:sym typeface="Calibri"/>
            </a:endParaRPr>
          </a:p>
        </p:txBody>
      </p:sp>
      <p:sp>
        <p:nvSpPr>
          <p:cNvPr id="381" name="Google Shape;381;p8"/>
          <p:cNvSpPr/>
          <p:nvPr/>
        </p:nvSpPr>
        <p:spPr>
          <a:xfrm>
            <a:off x="6309360" y="2450592"/>
            <a:ext cx="5486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1,255</a:t>
            </a:r>
            <a:endParaRPr b="0" i="0" sz="1100" u="none" cap="none" strike="noStrike">
              <a:solidFill>
                <a:schemeClr val="dk1"/>
              </a:solidFill>
              <a:latin typeface="Calibri"/>
              <a:ea typeface="Calibri"/>
              <a:cs typeface="Calibri"/>
              <a:sym typeface="Calibri"/>
            </a:endParaRPr>
          </a:p>
        </p:txBody>
      </p:sp>
      <p:sp>
        <p:nvSpPr>
          <p:cNvPr id="382" name="Google Shape;382;p8"/>
          <p:cNvSpPr/>
          <p:nvPr/>
        </p:nvSpPr>
        <p:spPr>
          <a:xfrm>
            <a:off x="6903720" y="2450592"/>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1,179</a:t>
            </a:r>
            <a:endParaRPr b="0" i="0" sz="1100" u="none" cap="none" strike="noStrike">
              <a:solidFill>
                <a:schemeClr val="dk1"/>
              </a:solidFill>
              <a:latin typeface="Calibri"/>
              <a:ea typeface="Calibri"/>
              <a:cs typeface="Calibri"/>
              <a:sym typeface="Calibri"/>
            </a:endParaRPr>
          </a:p>
        </p:txBody>
      </p:sp>
      <p:sp>
        <p:nvSpPr>
          <p:cNvPr id="383" name="Google Shape;383;p8"/>
          <p:cNvSpPr/>
          <p:nvPr/>
        </p:nvSpPr>
        <p:spPr>
          <a:xfrm>
            <a:off x="7589520" y="2450592"/>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+6%</a:t>
            </a:r>
            <a:endParaRPr b="0" i="0" sz="1100" u="none" cap="none" strike="noStrike">
              <a:solidFill>
                <a:schemeClr val="dk1"/>
              </a:solidFill>
              <a:latin typeface="Calibri"/>
              <a:ea typeface="Calibri"/>
              <a:cs typeface="Calibri"/>
              <a:sym typeface="Calibri"/>
            </a:endParaRPr>
          </a:p>
        </p:txBody>
      </p:sp>
      <p:sp>
        <p:nvSpPr>
          <p:cNvPr id="384" name="Google Shape;384;p8"/>
          <p:cNvSpPr/>
          <p:nvPr/>
        </p:nvSpPr>
        <p:spPr>
          <a:xfrm>
            <a:off x="4800600" y="2798064"/>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Calibri"/>
              <a:buNone/>
            </a:pPr>
            <a:r>
              <a:rPr b="0" i="0" lang="en-US" sz="1100" u="none" cap="none" strike="noStrike">
                <a:solidFill>
                  <a:srgbClr val="FFFFFF"/>
                </a:solidFill>
                <a:latin typeface="Calibri"/>
                <a:ea typeface="Calibri"/>
                <a:cs typeface="Calibri"/>
                <a:sym typeface="Calibri"/>
              </a:rPr>
              <a:t>Fuel Services</a:t>
            </a:r>
            <a:endParaRPr b="0" i="0" sz="1100" u="none" cap="none" strike="noStrike">
              <a:solidFill>
                <a:schemeClr val="dk1"/>
              </a:solidFill>
              <a:latin typeface="Calibri"/>
              <a:ea typeface="Calibri"/>
              <a:cs typeface="Calibri"/>
              <a:sym typeface="Calibri"/>
            </a:endParaRPr>
          </a:p>
        </p:txBody>
      </p:sp>
      <p:sp>
        <p:nvSpPr>
          <p:cNvPr id="385" name="Google Shape;385;p8"/>
          <p:cNvSpPr/>
          <p:nvPr/>
        </p:nvSpPr>
        <p:spPr>
          <a:xfrm>
            <a:off x="6309360" y="2798064"/>
            <a:ext cx="5486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219</a:t>
            </a:r>
            <a:endParaRPr b="0" i="0" sz="1100" u="none" cap="none" strike="noStrike">
              <a:solidFill>
                <a:schemeClr val="dk1"/>
              </a:solidFill>
              <a:latin typeface="Calibri"/>
              <a:ea typeface="Calibri"/>
              <a:cs typeface="Calibri"/>
              <a:sym typeface="Calibri"/>
            </a:endParaRPr>
          </a:p>
        </p:txBody>
      </p:sp>
      <p:sp>
        <p:nvSpPr>
          <p:cNvPr id="386" name="Google Shape;386;p8"/>
          <p:cNvSpPr/>
          <p:nvPr/>
        </p:nvSpPr>
        <p:spPr>
          <a:xfrm>
            <a:off x="6903720" y="2798064"/>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145</a:t>
            </a:r>
            <a:endParaRPr b="0" i="0" sz="1100" u="none" cap="none" strike="noStrike">
              <a:solidFill>
                <a:schemeClr val="dk1"/>
              </a:solidFill>
              <a:latin typeface="Calibri"/>
              <a:ea typeface="Calibri"/>
              <a:cs typeface="Calibri"/>
              <a:sym typeface="Calibri"/>
            </a:endParaRPr>
          </a:p>
        </p:txBody>
      </p:sp>
      <p:sp>
        <p:nvSpPr>
          <p:cNvPr id="387" name="Google Shape;387;p8"/>
          <p:cNvSpPr/>
          <p:nvPr/>
        </p:nvSpPr>
        <p:spPr>
          <a:xfrm>
            <a:off x="7589520" y="2798064"/>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+51%</a:t>
            </a:r>
            <a:endParaRPr b="0" i="0" sz="1100" u="none" cap="none" strike="noStrike">
              <a:solidFill>
                <a:schemeClr val="dk1"/>
              </a:solidFill>
              <a:latin typeface="Calibri"/>
              <a:ea typeface="Calibri"/>
              <a:cs typeface="Calibri"/>
              <a:sym typeface="Calibri"/>
            </a:endParaRPr>
          </a:p>
        </p:txBody>
      </p:sp>
      <p:sp>
        <p:nvSpPr>
          <p:cNvPr id="388" name="Google Shape;388;p8"/>
          <p:cNvSpPr/>
          <p:nvPr/>
        </p:nvSpPr>
        <p:spPr>
          <a:xfrm>
            <a:off x="4800600" y="3145536"/>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Calibri"/>
              <a:buNone/>
            </a:pPr>
            <a:r>
              <a:rPr b="0" i="0" lang="en-US" sz="1100" u="none" cap="none" strike="noStrike">
                <a:solidFill>
                  <a:srgbClr val="FFFFFF"/>
                </a:solidFill>
                <a:latin typeface="Calibri"/>
                <a:ea typeface="Calibri"/>
                <a:cs typeface="Calibri"/>
                <a:sym typeface="Calibri"/>
              </a:rPr>
              <a:t>Westinghouse</a:t>
            </a:r>
            <a:endParaRPr b="0" i="0" sz="1100" u="none" cap="none" strike="noStrike">
              <a:solidFill>
                <a:schemeClr val="dk1"/>
              </a:solidFill>
              <a:latin typeface="Calibri"/>
              <a:ea typeface="Calibri"/>
              <a:cs typeface="Calibri"/>
              <a:sym typeface="Calibri"/>
            </a:endParaRPr>
          </a:p>
        </p:txBody>
      </p:sp>
      <p:sp>
        <p:nvSpPr>
          <p:cNvPr id="389" name="Google Shape;389;p8"/>
          <p:cNvSpPr/>
          <p:nvPr/>
        </p:nvSpPr>
        <p:spPr>
          <a:xfrm>
            <a:off x="6309360" y="3145536"/>
            <a:ext cx="5486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780</a:t>
            </a:r>
            <a:endParaRPr b="0" i="0" sz="1100" u="none" cap="none" strike="noStrike">
              <a:solidFill>
                <a:schemeClr val="dk1"/>
              </a:solidFill>
              <a:latin typeface="Calibri"/>
              <a:ea typeface="Calibri"/>
              <a:cs typeface="Calibri"/>
              <a:sym typeface="Calibri"/>
            </a:endParaRPr>
          </a:p>
        </p:txBody>
      </p:sp>
      <p:sp>
        <p:nvSpPr>
          <p:cNvPr id="390" name="Google Shape;390;p8"/>
          <p:cNvSpPr/>
          <p:nvPr/>
        </p:nvSpPr>
        <p:spPr>
          <a:xfrm>
            <a:off x="6903720" y="3145536"/>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483</a:t>
            </a:r>
            <a:endParaRPr b="0" i="0" sz="1100" u="none" cap="none" strike="noStrike">
              <a:solidFill>
                <a:schemeClr val="dk1"/>
              </a:solidFill>
              <a:latin typeface="Calibri"/>
              <a:ea typeface="Calibri"/>
              <a:cs typeface="Calibri"/>
              <a:sym typeface="Calibri"/>
            </a:endParaRPr>
          </a:p>
        </p:txBody>
      </p:sp>
      <p:sp>
        <p:nvSpPr>
          <p:cNvPr id="391" name="Google Shape;391;p8"/>
          <p:cNvSpPr/>
          <p:nvPr/>
        </p:nvSpPr>
        <p:spPr>
          <a:xfrm>
            <a:off x="7589520" y="3145536"/>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+61%</a:t>
            </a:r>
            <a:endParaRPr b="0" i="0" sz="1100" u="none" cap="none" strike="noStrike">
              <a:solidFill>
                <a:schemeClr val="dk1"/>
              </a:solidFill>
              <a:latin typeface="Calibri"/>
              <a:ea typeface="Calibri"/>
              <a:cs typeface="Calibri"/>
              <a:sym typeface="Calibri"/>
            </a:endParaRPr>
          </a:p>
        </p:txBody>
      </p:sp>
      <p:sp>
        <p:nvSpPr>
          <p:cNvPr id="392" name="Google Shape;392;p8"/>
          <p:cNvSpPr/>
          <p:nvPr/>
        </p:nvSpPr>
        <p:spPr>
          <a:xfrm>
            <a:off x="4800600" y="3493008"/>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Calibri"/>
              <a:buNone/>
            </a:pPr>
            <a:r>
              <a:rPr b="0" i="0" lang="en-US" sz="1100" u="none" cap="none" strike="noStrike">
                <a:solidFill>
                  <a:srgbClr val="FFFFFF"/>
                </a:solidFill>
                <a:latin typeface="Calibri"/>
                <a:ea typeface="Calibri"/>
                <a:cs typeface="Calibri"/>
                <a:sym typeface="Calibri"/>
              </a:rPr>
              <a:t>Corporate/Other</a:t>
            </a:r>
            <a:endParaRPr b="0" i="0" sz="1100" u="none" cap="none" strike="noStrike">
              <a:solidFill>
                <a:schemeClr val="dk1"/>
              </a:solidFill>
              <a:latin typeface="Calibri"/>
              <a:ea typeface="Calibri"/>
              <a:cs typeface="Calibri"/>
              <a:sym typeface="Calibri"/>
            </a:endParaRPr>
          </a:p>
        </p:txBody>
      </p:sp>
      <p:sp>
        <p:nvSpPr>
          <p:cNvPr id="393" name="Google Shape;393;p8"/>
          <p:cNvSpPr/>
          <p:nvPr/>
        </p:nvSpPr>
        <p:spPr>
          <a:xfrm>
            <a:off x="6309360" y="3493008"/>
            <a:ext cx="5486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(325)</a:t>
            </a:r>
            <a:endParaRPr b="0" i="0" sz="1100" u="none" cap="none" strike="noStrike">
              <a:solidFill>
                <a:schemeClr val="dk1"/>
              </a:solidFill>
              <a:latin typeface="Calibri"/>
              <a:ea typeface="Calibri"/>
              <a:cs typeface="Calibri"/>
              <a:sym typeface="Calibri"/>
            </a:endParaRPr>
          </a:p>
        </p:txBody>
      </p:sp>
      <p:sp>
        <p:nvSpPr>
          <p:cNvPr id="394" name="Google Shape;394;p8"/>
          <p:cNvSpPr/>
          <p:nvPr/>
        </p:nvSpPr>
        <p:spPr>
          <a:xfrm>
            <a:off x="6903720" y="3493008"/>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(276)</a:t>
            </a:r>
            <a:endParaRPr b="0" i="0" sz="1100" u="none" cap="none" strike="noStrike">
              <a:solidFill>
                <a:schemeClr val="dk1"/>
              </a:solidFill>
              <a:latin typeface="Calibri"/>
              <a:ea typeface="Calibri"/>
              <a:cs typeface="Calibri"/>
              <a:sym typeface="Calibri"/>
            </a:endParaRPr>
          </a:p>
        </p:txBody>
      </p:sp>
      <p:sp>
        <p:nvSpPr>
          <p:cNvPr id="395" name="Google Shape;395;p8"/>
          <p:cNvSpPr/>
          <p:nvPr/>
        </p:nvSpPr>
        <p:spPr>
          <a:xfrm>
            <a:off x="7589520" y="3493008"/>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1100" u="none" cap="none" strike="noStrike">
              <a:solidFill>
                <a:schemeClr val="dk1"/>
              </a:solidFill>
              <a:latin typeface="Calibri"/>
              <a:ea typeface="Calibri"/>
              <a:cs typeface="Calibri"/>
              <a:sym typeface="Calibri"/>
            </a:endParaRPr>
          </a:p>
        </p:txBody>
      </p:sp>
      <p:sp>
        <p:nvSpPr>
          <p:cNvPr id="396" name="Google Shape;396;p8"/>
          <p:cNvSpPr/>
          <p:nvPr/>
        </p:nvSpPr>
        <p:spPr>
          <a:xfrm>
            <a:off x="4800600" y="3840480"/>
            <a:ext cx="1463040" cy="3108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5C842"/>
              </a:buClr>
              <a:buSzPts val="1000"/>
              <a:buFont typeface="Cambria"/>
              <a:buNone/>
            </a:pPr>
            <a:r>
              <a:rPr b="1" i="0" lang="en-US" sz="1200" u="none" cap="none" strike="noStrike">
                <a:solidFill>
                  <a:srgbClr val="F5C842"/>
                </a:solidFill>
                <a:latin typeface="Cambria"/>
                <a:ea typeface="Cambria"/>
                <a:cs typeface="Cambria"/>
                <a:sym typeface="Cambria"/>
              </a:rPr>
              <a:t>Total Adj. EBITDA</a:t>
            </a:r>
            <a:endParaRPr b="0" i="0" sz="1200" u="none" cap="none" strike="noStrike">
              <a:solidFill>
                <a:schemeClr val="dk1"/>
              </a:solidFill>
              <a:latin typeface="Calibri"/>
              <a:ea typeface="Calibri"/>
              <a:cs typeface="Calibri"/>
              <a:sym typeface="Calibri"/>
            </a:endParaRPr>
          </a:p>
        </p:txBody>
      </p:sp>
      <p:sp>
        <p:nvSpPr>
          <p:cNvPr id="397" name="Google Shape;397;p8"/>
          <p:cNvSpPr/>
          <p:nvPr/>
        </p:nvSpPr>
        <p:spPr>
          <a:xfrm>
            <a:off x="6258686" y="3895350"/>
            <a:ext cx="640200" cy="255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C842"/>
              </a:buClr>
              <a:buSzPts val="1000"/>
              <a:buFont typeface="Cambria"/>
              <a:buNone/>
            </a:pPr>
            <a:r>
              <a:rPr b="1" i="0" lang="en-US" sz="1200" u="none" cap="none" strike="noStrike">
                <a:solidFill>
                  <a:srgbClr val="F5C842"/>
                </a:solidFill>
                <a:latin typeface="Cambria"/>
                <a:ea typeface="Cambria"/>
                <a:cs typeface="Cambria"/>
                <a:sym typeface="Cambria"/>
              </a:rPr>
              <a:t>1,929</a:t>
            </a:r>
            <a:endParaRPr b="0" i="0" sz="1200" u="none" cap="none" strike="noStrike">
              <a:solidFill>
                <a:schemeClr val="dk1"/>
              </a:solidFill>
              <a:latin typeface="Calibri"/>
              <a:ea typeface="Calibri"/>
              <a:cs typeface="Calibri"/>
              <a:sym typeface="Calibri"/>
            </a:endParaRPr>
          </a:p>
        </p:txBody>
      </p:sp>
      <p:sp>
        <p:nvSpPr>
          <p:cNvPr id="398" name="Google Shape;398;p8"/>
          <p:cNvSpPr/>
          <p:nvPr/>
        </p:nvSpPr>
        <p:spPr>
          <a:xfrm>
            <a:off x="6903720" y="3840480"/>
            <a:ext cx="64008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C842"/>
              </a:buClr>
              <a:buSzPts val="1000"/>
              <a:buFont typeface="Cambria"/>
              <a:buNone/>
            </a:pPr>
            <a:r>
              <a:rPr b="1" i="0" lang="en-US" sz="1200" u="none" cap="none" strike="noStrike">
                <a:solidFill>
                  <a:srgbClr val="F5C842"/>
                </a:solidFill>
                <a:latin typeface="Cambria"/>
                <a:ea typeface="Cambria"/>
                <a:cs typeface="Cambria"/>
                <a:sym typeface="Cambria"/>
              </a:rPr>
              <a:t>1,531</a:t>
            </a:r>
            <a:endParaRPr b="0" i="0" sz="1200" u="none" cap="none" strike="noStrike">
              <a:solidFill>
                <a:schemeClr val="dk1"/>
              </a:solidFill>
              <a:latin typeface="Calibri"/>
              <a:ea typeface="Calibri"/>
              <a:cs typeface="Calibri"/>
              <a:sym typeface="Calibri"/>
            </a:endParaRPr>
          </a:p>
        </p:txBody>
      </p:sp>
      <p:sp>
        <p:nvSpPr>
          <p:cNvPr id="399" name="Google Shape;399;p8"/>
          <p:cNvSpPr/>
          <p:nvPr/>
        </p:nvSpPr>
        <p:spPr>
          <a:xfrm>
            <a:off x="7589520" y="3840480"/>
            <a:ext cx="777240" cy="31089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C842"/>
              </a:buClr>
              <a:buSzPts val="1000"/>
              <a:buFont typeface="Cambria"/>
              <a:buNone/>
            </a:pPr>
            <a:r>
              <a:rPr b="1" i="0" lang="en-US" sz="1200" u="none" cap="none" strike="noStrike">
                <a:solidFill>
                  <a:srgbClr val="F5C842"/>
                </a:solidFill>
                <a:latin typeface="Cambria"/>
                <a:ea typeface="Cambria"/>
                <a:cs typeface="Cambria"/>
                <a:sym typeface="Cambria"/>
              </a:rPr>
              <a:t>+26%</a:t>
            </a:r>
            <a:endParaRPr b="0" i="0" sz="1200" u="none" cap="none" strike="noStrike">
              <a:solidFill>
                <a:schemeClr val="dk1"/>
              </a:solidFill>
              <a:latin typeface="Calibri"/>
              <a:ea typeface="Calibri"/>
              <a:cs typeface="Calibri"/>
              <a:sym typeface="Calibri"/>
            </a:endParaRPr>
          </a:p>
        </p:txBody>
      </p:sp>
      <p:sp>
        <p:nvSpPr>
          <p:cNvPr id="400" name="Google Shape;400;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405" name="Shape 405"/>
        <p:cNvGrpSpPr/>
        <p:nvPr/>
      </p:nvGrpSpPr>
      <p:grpSpPr>
        <a:xfrm>
          <a:off x="0" y="0"/>
          <a:ext cx="0" cy="0"/>
          <a:chOff x="0" y="0"/>
          <a:chExt cx="0" cy="0"/>
        </a:xfrm>
      </p:grpSpPr>
      <p:sp>
        <p:nvSpPr>
          <p:cNvPr id="406" name="Google Shape;406;p9"/>
          <p:cNvSpPr/>
          <p:nvPr/>
        </p:nvSpPr>
        <p:spPr>
          <a:xfrm>
            <a:off x="457200" y="36576"/>
            <a:ext cx="2011680" cy="219456"/>
          </a:xfrm>
          <a:prstGeom prst="roundRect">
            <a:avLst>
              <a:gd fmla="val 25000"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9"/>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 ANALYSIS</a:t>
            </a:r>
            <a:endParaRPr b="0" i="0" sz="900" u="none" cap="none" strike="noStrike">
              <a:solidFill>
                <a:schemeClr val="dk1"/>
              </a:solidFill>
              <a:latin typeface="Calibri"/>
              <a:ea typeface="Calibri"/>
              <a:cs typeface="Calibri"/>
              <a:sym typeface="Calibri"/>
            </a:endParaRPr>
          </a:p>
        </p:txBody>
      </p:sp>
      <p:sp>
        <p:nvSpPr>
          <p:cNvPr id="408" name="Google Shape;408;p9"/>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Balance Sheet &amp; Cash Flow — FY2025 </a:t>
            </a:r>
            <a:endParaRPr b="0" i="0" sz="2800" u="none" cap="none" strike="noStrike">
              <a:solidFill>
                <a:schemeClr val="dk1"/>
              </a:solidFill>
              <a:latin typeface="Calibri"/>
              <a:ea typeface="Calibri"/>
              <a:cs typeface="Calibri"/>
              <a:sym typeface="Calibri"/>
            </a:endParaRPr>
          </a:p>
        </p:txBody>
      </p:sp>
      <p:sp>
        <p:nvSpPr>
          <p:cNvPr id="409" name="Google Shape;409;p9"/>
          <p:cNvSpPr/>
          <p:nvPr/>
        </p:nvSpPr>
        <p:spPr>
          <a:xfrm>
            <a:off x="457200" y="786384"/>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1100"/>
              <a:buFont typeface="Calibri"/>
              <a:buNone/>
            </a:pPr>
            <a:r>
              <a:rPr b="0" i="0" lang="en-US" sz="1100" u="none" cap="none" strike="noStrike">
                <a:solidFill>
                  <a:srgbClr val="5A6E80"/>
                </a:solidFill>
                <a:latin typeface="Calibri"/>
                <a:ea typeface="Calibri"/>
                <a:cs typeface="Calibri"/>
                <a:sym typeface="Calibri"/>
              </a:rPr>
              <a:t>CAD millions · Source: FY2025 Consolidated Audited Financial Statements</a:t>
            </a:r>
            <a:endParaRPr b="0" i="0" sz="1100" u="none" cap="none" strike="noStrike">
              <a:solidFill>
                <a:schemeClr val="dk1"/>
              </a:solidFill>
              <a:latin typeface="Calibri"/>
              <a:ea typeface="Calibri"/>
              <a:cs typeface="Calibri"/>
              <a:sym typeface="Calibri"/>
            </a:endParaRPr>
          </a:p>
        </p:txBody>
      </p:sp>
      <p:sp>
        <p:nvSpPr>
          <p:cNvPr id="410" name="Google Shape;410;p9"/>
          <p:cNvSpPr/>
          <p:nvPr/>
        </p:nvSpPr>
        <p:spPr>
          <a:xfrm>
            <a:off x="365760" y="1115568"/>
            <a:ext cx="4114800" cy="3703320"/>
          </a:xfrm>
          <a:prstGeom prst="roundRect">
            <a:avLst>
              <a:gd fmla="val 1975"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9"/>
          <p:cNvSpPr/>
          <p:nvPr/>
        </p:nvSpPr>
        <p:spPr>
          <a:xfrm>
            <a:off x="594360" y="1234440"/>
            <a:ext cx="3657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100"/>
              <a:buFont typeface="Cambria"/>
              <a:buNone/>
            </a:pPr>
            <a:r>
              <a:rPr b="1" i="0" lang="en-US" sz="1100" u="none" cap="none" strike="noStrike">
                <a:solidFill>
                  <a:srgbClr val="0B1F3A"/>
                </a:solidFill>
                <a:latin typeface="Cambria"/>
                <a:ea typeface="Cambria"/>
                <a:cs typeface="Cambria"/>
                <a:sym typeface="Cambria"/>
              </a:rPr>
              <a:t>Balance Sheet (Dec 31, 2025)</a:t>
            </a:r>
            <a:endParaRPr b="0" i="0" sz="1100" u="none" cap="none" strike="noStrike">
              <a:solidFill>
                <a:schemeClr val="dk1"/>
              </a:solidFill>
              <a:latin typeface="Calibri"/>
              <a:ea typeface="Calibri"/>
              <a:cs typeface="Calibri"/>
              <a:sym typeface="Calibri"/>
            </a:endParaRPr>
          </a:p>
        </p:txBody>
      </p:sp>
      <p:sp>
        <p:nvSpPr>
          <p:cNvPr id="412" name="Google Shape;412;p9"/>
          <p:cNvSpPr/>
          <p:nvPr/>
        </p:nvSpPr>
        <p:spPr>
          <a:xfrm>
            <a:off x="594360" y="1554480"/>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Cash &amp; equivalents</a:t>
            </a:r>
            <a:endParaRPr b="0" i="0" sz="850" u="none" cap="none" strike="noStrike">
              <a:solidFill>
                <a:schemeClr val="dk1"/>
              </a:solidFill>
              <a:latin typeface="Calibri"/>
              <a:ea typeface="Calibri"/>
              <a:cs typeface="Calibri"/>
              <a:sym typeface="Calibri"/>
            </a:endParaRPr>
          </a:p>
        </p:txBody>
      </p:sp>
      <p:sp>
        <p:nvSpPr>
          <p:cNvPr id="413" name="Google Shape;413;p9"/>
          <p:cNvSpPr/>
          <p:nvPr/>
        </p:nvSpPr>
        <p:spPr>
          <a:xfrm>
            <a:off x="3273552" y="1554480"/>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1,115</a:t>
            </a:r>
            <a:endParaRPr b="0" i="0" sz="850" u="none" cap="none" strike="noStrike">
              <a:solidFill>
                <a:schemeClr val="dk1"/>
              </a:solidFill>
              <a:latin typeface="Calibri"/>
              <a:ea typeface="Calibri"/>
              <a:cs typeface="Calibri"/>
              <a:sym typeface="Calibri"/>
            </a:endParaRPr>
          </a:p>
        </p:txBody>
      </p:sp>
      <p:sp>
        <p:nvSpPr>
          <p:cNvPr id="414" name="Google Shape;414;p9"/>
          <p:cNvSpPr/>
          <p:nvPr/>
        </p:nvSpPr>
        <p:spPr>
          <a:xfrm>
            <a:off x="594360" y="1764792"/>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Short-term investments</a:t>
            </a:r>
            <a:endParaRPr b="0" i="0" sz="850" u="none" cap="none" strike="noStrike">
              <a:solidFill>
                <a:schemeClr val="dk1"/>
              </a:solidFill>
              <a:latin typeface="Calibri"/>
              <a:ea typeface="Calibri"/>
              <a:cs typeface="Calibri"/>
              <a:sym typeface="Calibri"/>
            </a:endParaRPr>
          </a:p>
        </p:txBody>
      </p:sp>
      <p:sp>
        <p:nvSpPr>
          <p:cNvPr id="415" name="Google Shape;415;p9"/>
          <p:cNvSpPr/>
          <p:nvPr/>
        </p:nvSpPr>
        <p:spPr>
          <a:xfrm>
            <a:off x="3273552" y="1764792"/>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100</a:t>
            </a:r>
            <a:endParaRPr b="0" i="0" sz="850" u="none" cap="none" strike="noStrike">
              <a:solidFill>
                <a:schemeClr val="dk1"/>
              </a:solidFill>
              <a:latin typeface="Calibri"/>
              <a:ea typeface="Calibri"/>
              <a:cs typeface="Calibri"/>
              <a:sym typeface="Calibri"/>
            </a:endParaRPr>
          </a:p>
        </p:txBody>
      </p:sp>
      <p:sp>
        <p:nvSpPr>
          <p:cNvPr id="416" name="Google Shape;416;p9"/>
          <p:cNvSpPr/>
          <p:nvPr/>
        </p:nvSpPr>
        <p:spPr>
          <a:xfrm>
            <a:off x="594360" y="1975104"/>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Total cash + STI</a:t>
            </a:r>
            <a:endParaRPr b="0" i="0" sz="900" u="none" cap="none" strike="noStrike">
              <a:solidFill>
                <a:schemeClr val="dk1"/>
              </a:solidFill>
              <a:latin typeface="Calibri"/>
              <a:ea typeface="Calibri"/>
              <a:cs typeface="Calibri"/>
              <a:sym typeface="Calibri"/>
            </a:endParaRPr>
          </a:p>
        </p:txBody>
      </p:sp>
      <p:sp>
        <p:nvSpPr>
          <p:cNvPr id="417" name="Google Shape;417;p9"/>
          <p:cNvSpPr/>
          <p:nvPr/>
        </p:nvSpPr>
        <p:spPr>
          <a:xfrm>
            <a:off x="3273552" y="1975104"/>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1,215</a:t>
            </a:r>
            <a:endParaRPr b="0" i="0" sz="900" u="none" cap="none" strike="noStrike">
              <a:solidFill>
                <a:schemeClr val="dk1"/>
              </a:solidFill>
              <a:latin typeface="Calibri"/>
              <a:ea typeface="Calibri"/>
              <a:cs typeface="Calibri"/>
              <a:sym typeface="Calibri"/>
            </a:endParaRPr>
          </a:p>
        </p:txBody>
      </p:sp>
      <p:sp>
        <p:nvSpPr>
          <p:cNvPr id="418" name="Google Shape;418;p9"/>
          <p:cNvSpPr/>
          <p:nvPr/>
        </p:nvSpPr>
        <p:spPr>
          <a:xfrm>
            <a:off x="594360" y="2185416"/>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Accounts receivable</a:t>
            </a:r>
            <a:endParaRPr b="0" i="0" sz="850" u="none" cap="none" strike="noStrike">
              <a:solidFill>
                <a:schemeClr val="dk1"/>
              </a:solidFill>
              <a:latin typeface="Calibri"/>
              <a:ea typeface="Calibri"/>
              <a:cs typeface="Calibri"/>
              <a:sym typeface="Calibri"/>
            </a:endParaRPr>
          </a:p>
        </p:txBody>
      </p:sp>
      <p:sp>
        <p:nvSpPr>
          <p:cNvPr id="419" name="Google Shape;419;p9"/>
          <p:cNvSpPr/>
          <p:nvPr/>
        </p:nvSpPr>
        <p:spPr>
          <a:xfrm>
            <a:off x="3273552" y="2185416"/>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360</a:t>
            </a:r>
            <a:endParaRPr b="0" i="0" sz="850" u="none" cap="none" strike="noStrike">
              <a:solidFill>
                <a:schemeClr val="dk1"/>
              </a:solidFill>
              <a:latin typeface="Calibri"/>
              <a:ea typeface="Calibri"/>
              <a:cs typeface="Calibri"/>
              <a:sym typeface="Calibri"/>
            </a:endParaRPr>
          </a:p>
        </p:txBody>
      </p:sp>
      <p:sp>
        <p:nvSpPr>
          <p:cNvPr id="420" name="Google Shape;420;p9"/>
          <p:cNvSpPr/>
          <p:nvPr/>
        </p:nvSpPr>
        <p:spPr>
          <a:xfrm>
            <a:off x="594360" y="2395728"/>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Inventories</a:t>
            </a:r>
            <a:endParaRPr b="0" i="0" sz="850" u="none" cap="none" strike="noStrike">
              <a:solidFill>
                <a:schemeClr val="dk1"/>
              </a:solidFill>
              <a:latin typeface="Calibri"/>
              <a:ea typeface="Calibri"/>
              <a:cs typeface="Calibri"/>
              <a:sym typeface="Calibri"/>
            </a:endParaRPr>
          </a:p>
        </p:txBody>
      </p:sp>
      <p:sp>
        <p:nvSpPr>
          <p:cNvPr id="421" name="Google Shape;421;p9"/>
          <p:cNvSpPr/>
          <p:nvPr/>
        </p:nvSpPr>
        <p:spPr>
          <a:xfrm>
            <a:off x="3273552" y="2395728"/>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844</a:t>
            </a:r>
            <a:endParaRPr b="0" i="0" sz="850" u="none" cap="none" strike="noStrike">
              <a:solidFill>
                <a:schemeClr val="dk1"/>
              </a:solidFill>
              <a:latin typeface="Calibri"/>
              <a:ea typeface="Calibri"/>
              <a:cs typeface="Calibri"/>
              <a:sym typeface="Calibri"/>
            </a:endParaRPr>
          </a:p>
        </p:txBody>
      </p:sp>
      <p:sp>
        <p:nvSpPr>
          <p:cNvPr id="422" name="Google Shape;422;p9"/>
          <p:cNvSpPr/>
          <p:nvPr/>
        </p:nvSpPr>
        <p:spPr>
          <a:xfrm>
            <a:off x="594360" y="2606040"/>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Total current assets</a:t>
            </a:r>
            <a:endParaRPr b="0" i="0" sz="900" u="none" cap="none" strike="noStrike">
              <a:solidFill>
                <a:schemeClr val="dk1"/>
              </a:solidFill>
              <a:latin typeface="Calibri"/>
              <a:ea typeface="Calibri"/>
              <a:cs typeface="Calibri"/>
              <a:sym typeface="Calibri"/>
            </a:endParaRPr>
          </a:p>
        </p:txBody>
      </p:sp>
      <p:sp>
        <p:nvSpPr>
          <p:cNvPr id="423" name="Google Shape;423;p9"/>
          <p:cNvSpPr/>
          <p:nvPr/>
        </p:nvSpPr>
        <p:spPr>
          <a:xfrm>
            <a:off x="3273552" y="2606040"/>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2,639</a:t>
            </a:r>
            <a:endParaRPr b="0" i="0" sz="900" u="none" cap="none" strike="noStrike">
              <a:solidFill>
                <a:schemeClr val="dk1"/>
              </a:solidFill>
              <a:latin typeface="Calibri"/>
              <a:ea typeface="Calibri"/>
              <a:cs typeface="Calibri"/>
              <a:sym typeface="Calibri"/>
            </a:endParaRPr>
          </a:p>
        </p:txBody>
      </p:sp>
      <p:sp>
        <p:nvSpPr>
          <p:cNvPr id="424" name="Google Shape;424;p9"/>
          <p:cNvSpPr/>
          <p:nvPr/>
        </p:nvSpPr>
        <p:spPr>
          <a:xfrm>
            <a:off x="594360" y="2816352"/>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PP&amp;E (net)</a:t>
            </a:r>
            <a:endParaRPr b="0" i="0" sz="850" u="none" cap="none" strike="noStrike">
              <a:solidFill>
                <a:schemeClr val="dk1"/>
              </a:solidFill>
              <a:latin typeface="Calibri"/>
              <a:ea typeface="Calibri"/>
              <a:cs typeface="Calibri"/>
              <a:sym typeface="Calibri"/>
            </a:endParaRPr>
          </a:p>
        </p:txBody>
      </p:sp>
      <p:sp>
        <p:nvSpPr>
          <p:cNvPr id="425" name="Google Shape;425;p9"/>
          <p:cNvSpPr/>
          <p:nvPr/>
        </p:nvSpPr>
        <p:spPr>
          <a:xfrm>
            <a:off x="3273552" y="2816352"/>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3,325</a:t>
            </a:r>
            <a:endParaRPr b="0" i="0" sz="850" u="none" cap="none" strike="noStrike">
              <a:solidFill>
                <a:schemeClr val="dk1"/>
              </a:solidFill>
              <a:latin typeface="Calibri"/>
              <a:ea typeface="Calibri"/>
              <a:cs typeface="Calibri"/>
              <a:sym typeface="Calibri"/>
            </a:endParaRPr>
          </a:p>
        </p:txBody>
      </p:sp>
      <p:sp>
        <p:nvSpPr>
          <p:cNvPr id="426" name="Google Shape;426;p9"/>
          <p:cNvSpPr/>
          <p:nvPr/>
        </p:nvSpPr>
        <p:spPr>
          <a:xfrm>
            <a:off x="594360" y="3026664"/>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Investment in equity investees</a:t>
            </a:r>
            <a:endParaRPr b="0" i="0" sz="850" u="none" cap="none" strike="noStrike">
              <a:solidFill>
                <a:schemeClr val="dk1"/>
              </a:solidFill>
              <a:latin typeface="Calibri"/>
              <a:ea typeface="Calibri"/>
              <a:cs typeface="Calibri"/>
              <a:sym typeface="Calibri"/>
            </a:endParaRPr>
          </a:p>
        </p:txBody>
      </p:sp>
      <p:sp>
        <p:nvSpPr>
          <p:cNvPr id="427" name="Google Shape;427;p9"/>
          <p:cNvSpPr/>
          <p:nvPr/>
        </p:nvSpPr>
        <p:spPr>
          <a:xfrm>
            <a:off x="3273552" y="3026664"/>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2,987</a:t>
            </a:r>
            <a:endParaRPr b="0" i="0" sz="850" u="none" cap="none" strike="noStrike">
              <a:solidFill>
                <a:schemeClr val="dk1"/>
              </a:solidFill>
              <a:latin typeface="Calibri"/>
              <a:ea typeface="Calibri"/>
              <a:cs typeface="Calibri"/>
              <a:sym typeface="Calibri"/>
            </a:endParaRPr>
          </a:p>
        </p:txBody>
      </p:sp>
      <p:sp>
        <p:nvSpPr>
          <p:cNvPr id="428" name="Google Shape;428;p9"/>
          <p:cNvSpPr/>
          <p:nvPr/>
        </p:nvSpPr>
        <p:spPr>
          <a:xfrm>
            <a:off x="594360" y="3236976"/>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Deferred tax assets</a:t>
            </a:r>
            <a:endParaRPr b="0" i="0" sz="850" u="none" cap="none" strike="noStrike">
              <a:solidFill>
                <a:schemeClr val="dk1"/>
              </a:solidFill>
              <a:latin typeface="Calibri"/>
              <a:ea typeface="Calibri"/>
              <a:cs typeface="Calibri"/>
              <a:sym typeface="Calibri"/>
            </a:endParaRPr>
          </a:p>
        </p:txBody>
      </p:sp>
      <p:sp>
        <p:nvSpPr>
          <p:cNvPr id="429" name="Google Shape;429;p9"/>
          <p:cNvSpPr/>
          <p:nvPr/>
        </p:nvSpPr>
        <p:spPr>
          <a:xfrm>
            <a:off x="3273552" y="3236976"/>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666</a:t>
            </a:r>
            <a:endParaRPr b="0" i="0" sz="850" u="none" cap="none" strike="noStrike">
              <a:solidFill>
                <a:schemeClr val="dk1"/>
              </a:solidFill>
              <a:latin typeface="Calibri"/>
              <a:ea typeface="Calibri"/>
              <a:cs typeface="Calibri"/>
              <a:sym typeface="Calibri"/>
            </a:endParaRPr>
          </a:p>
        </p:txBody>
      </p:sp>
      <p:sp>
        <p:nvSpPr>
          <p:cNvPr id="430" name="Google Shape;430;p9"/>
          <p:cNvSpPr/>
          <p:nvPr/>
        </p:nvSpPr>
        <p:spPr>
          <a:xfrm>
            <a:off x="594360" y="3447288"/>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Total assets</a:t>
            </a:r>
            <a:endParaRPr b="0" i="0" sz="900" u="none" cap="none" strike="noStrike">
              <a:solidFill>
                <a:schemeClr val="dk1"/>
              </a:solidFill>
              <a:latin typeface="Calibri"/>
              <a:ea typeface="Calibri"/>
              <a:cs typeface="Calibri"/>
              <a:sym typeface="Calibri"/>
            </a:endParaRPr>
          </a:p>
        </p:txBody>
      </p:sp>
      <p:sp>
        <p:nvSpPr>
          <p:cNvPr id="431" name="Google Shape;431;p9"/>
          <p:cNvSpPr/>
          <p:nvPr/>
        </p:nvSpPr>
        <p:spPr>
          <a:xfrm>
            <a:off x="3273552" y="3447288"/>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10,301</a:t>
            </a:r>
            <a:endParaRPr b="0" i="0" sz="900" u="none" cap="none" strike="noStrike">
              <a:solidFill>
                <a:schemeClr val="dk1"/>
              </a:solidFill>
              <a:latin typeface="Calibri"/>
              <a:ea typeface="Calibri"/>
              <a:cs typeface="Calibri"/>
              <a:sym typeface="Calibri"/>
            </a:endParaRPr>
          </a:p>
        </p:txBody>
      </p:sp>
      <p:sp>
        <p:nvSpPr>
          <p:cNvPr id="432" name="Google Shape;432;p9"/>
          <p:cNvSpPr/>
          <p:nvPr/>
        </p:nvSpPr>
        <p:spPr>
          <a:xfrm>
            <a:off x="594360" y="3657600"/>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Total current liabilities</a:t>
            </a:r>
            <a:endParaRPr b="0" i="0" sz="850" u="none" cap="none" strike="noStrike">
              <a:solidFill>
                <a:schemeClr val="dk1"/>
              </a:solidFill>
              <a:latin typeface="Calibri"/>
              <a:ea typeface="Calibri"/>
              <a:cs typeface="Calibri"/>
              <a:sym typeface="Calibri"/>
            </a:endParaRPr>
          </a:p>
        </p:txBody>
      </p:sp>
      <p:sp>
        <p:nvSpPr>
          <p:cNvPr id="433" name="Google Shape;433;p9"/>
          <p:cNvSpPr/>
          <p:nvPr/>
        </p:nvSpPr>
        <p:spPr>
          <a:xfrm>
            <a:off x="3273552" y="3657600"/>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1,070</a:t>
            </a:r>
            <a:endParaRPr b="0" i="0" sz="850" u="none" cap="none" strike="noStrike">
              <a:solidFill>
                <a:schemeClr val="dk1"/>
              </a:solidFill>
              <a:latin typeface="Calibri"/>
              <a:ea typeface="Calibri"/>
              <a:cs typeface="Calibri"/>
              <a:sym typeface="Calibri"/>
            </a:endParaRPr>
          </a:p>
        </p:txBody>
      </p:sp>
      <p:sp>
        <p:nvSpPr>
          <p:cNvPr id="434" name="Google Shape;434;p9"/>
          <p:cNvSpPr/>
          <p:nvPr/>
        </p:nvSpPr>
        <p:spPr>
          <a:xfrm>
            <a:off x="594360" y="3867912"/>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Current LT debt</a:t>
            </a:r>
            <a:endParaRPr b="0" i="0" sz="850" u="none" cap="none" strike="noStrike">
              <a:solidFill>
                <a:schemeClr val="dk1"/>
              </a:solidFill>
              <a:latin typeface="Calibri"/>
              <a:ea typeface="Calibri"/>
              <a:cs typeface="Calibri"/>
              <a:sym typeface="Calibri"/>
            </a:endParaRPr>
          </a:p>
        </p:txBody>
      </p:sp>
      <p:sp>
        <p:nvSpPr>
          <p:cNvPr id="435" name="Google Shape;435;p9"/>
          <p:cNvSpPr/>
          <p:nvPr/>
        </p:nvSpPr>
        <p:spPr>
          <a:xfrm>
            <a:off x="3273552" y="3867912"/>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t>
            </a:r>
            <a:endParaRPr b="0" i="0" sz="850" u="none" cap="none" strike="noStrike">
              <a:solidFill>
                <a:schemeClr val="dk1"/>
              </a:solidFill>
              <a:latin typeface="Calibri"/>
              <a:ea typeface="Calibri"/>
              <a:cs typeface="Calibri"/>
              <a:sym typeface="Calibri"/>
            </a:endParaRPr>
          </a:p>
        </p:txBody>
      </p:sp>
      <p:sp>
        <p:nvSpPr>
          <p:cNvPr id="436" name="Google Shape;436;p9"/>
          <p:cNvSpPr/>
          <p:nvPr/>
        </p:nvSpPr>
        <p:spPr>
          <a:xfrm>
            <a:off x="594360" y="4078224"/>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Long-term debt</a:t>
            </a:r>
            <a:endParaRPr b="0" i="0" sz="850" u="none" cap="none" strike="noStrike">
              <a:solidFill>
                <a:schemeClr val="dk1"/>
              </a:solidFill>
              <a:latin typeface="Calibri"/>
              <a:ea typeface="Calibri"/>
              <a:cs typeface="Calibri"/>
              <a:sym typeface="Calibri"/>
            </a:endParaRPr>
          </a:p>
        </p:txBody>
      </p:sp>
      <p:sp>
        <p:nvSpPr>
          <p:cNvPr id="437" name="Google Shape;437;p9"/>
          <p:cNvSpPr/>
          <p:nvPr/>
        </p:nvSpPr>
        <p:spPr>
          <a:xfrm>
            <a:off x="3273552" y="4078224"/>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996</a:t>
            </a:r>
            <a:endParaRPr b="0" i="0" sz="850" u="none" cap="none" strike="noStrike">
              <a:solidFill>
                <a:schemeClr val="dk1"/>
              </a:solidFill>
              <a:latin typeface="Calibri"/>
              <a:ea typeface="Calibri"/>
              <a:cs typeface="Calibri"/>
              <a:sym typeface="Calibri"/>
            </a:endParaRPr>
          </a:p>
        </p:txBody>
      </p:sp>
      <p:sp>
        <p:nvSpPr>
          <p:cNvPr id="438" name="Google Shape;438;p9"/>
          <p:cNvSpPr/>
          <p:nvPr/>
        </p:nvSpPr>
        <p:spPr>
          <a:xfrm>
            <a:off x="594360" y="4288536"/>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Total shareholders' equity</a:t>
            </a:r>
            <a:endParaRPr b="0" i="0" sz="900" u="none" cap="none" strike="noStrike">
              <a:solidFill>
                <a:schemeClr val="dk1"/>
              </a:solidFill>
              <a:latin typeface="Calibri"/>
              <a:ea typeface="Calibri"/>
              <a:cs typeface="Calibri"/>
              <a:sym typeface="Calibri"/>
            </a:endParaRPr>
          </a:p>
        </p:txBody>
      </p:sp>
      <p:sp>
        <p:nvSpPr>
          <p:cNvPr id="439" name="Google Shape;439;p9"/>
          <p:cNvSpPr/>
          <p:nvPr/>
        </p:nvSpPr>
        <p:spPr>
          <a:xfrm>
            <a:off x="3273552" y="4288536"/>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6,903</a:t>
            </a:r>
            <a:endParaRPr b="0" i="0" sz="900" u="none" cap="none" strike="noStrike">
              <a:solidFill>
                <a:schemeClr val="dk1"/>
              </a:solidFill>
              <a:latin typeface="Calibri"/>
              <a:ea typeface="Calibri"/>
              <a:cs typeface="Calibri"/>
              <a:sym typeface="Calibri"/>
            </a:endParaRPr>
          </a:p>
        </p:txBody>
      </p:sp>
      <p:sp>
        <p:nvSpPr>
          <p:cNvPr id="440" name="Google Shape;440;p9"/>
          <p:cNvSpPr/>
          <p:nvPr/>
        </p:nvSpPr>
        <p:spPr>
          <a:xfrm>
            <a:off x="594360" y="4498848"/>
            <a:ext cx="26517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NET CASH POSITION</a:t>
            </a:r>
            <a:endParaRPr b="0" i="0" sz="900" u="none" cap="none" strike="noStrike">
              <a:solidFill>
                <a:schemeClr val="dk1"/>
              </a:solidFill>
              <a:latin typeface="Calibri"/>
              <a:ea typeface="Calibri"/>
              <a:cs typeface="Calibri"/>
              <a:sym typeface="Calibri"/>
            </a:endParaRPr>
          </a:p>
        </p:txBody>
      </p:sp>
      <p:sp>
        <p:nvSpPr>
          <p:cNvPr id="441" name="Google Shape;441;p9"/>
          <p:cNvSpPr/>
          <p:nvPr/>
        </p:nvSpPr>
        <p:spPr>
          <a:xfrm>
            <a:off x="3273552" y="4498848"/>
            <a:ext cx="914400" cy="20116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1F7A4D"/>
              </a:buClr>
              <a:buSzPts val="900"/>
              <a:buFont typeface="Calibri"/>
              <a:buNone/>
            </a:pPr>
            <a:r>
              <a:rPr b="1" i="0" lang="en-US" sz="900" u="none" cap="none" strike="noStrike">
                <a:solidFill>
                  <a:srgbClr val="1F7A4D"/>
                </a:solidFill>
                <a:latin typeface="Calibri"/>
                <a:ea typeface="Calibri"/>
                <a:cs typeface="Calibri"/>
                <a:sym typeface="Calibri"/>
              </a:rPr>
              <a:t>~218</a:t>
            </a:r>
            <a:endParaRPr b="0" i="0" sz="900" u="none" cap="none" strike="noStrike">
              <a:solidFill>
                <a:schemeClr val="dk1"/>
              </a:solidFill>
              <a:latin typeface="Calibri"/>
              <a:ea typeface="Calibri"/>
              <a:cs typeface="Calibri"/>
              <a:sym typeface="Calibri"/>
            </a:endParaRPr>
          </a:p>
        </p:txBody>
      </p:sp>
      <p:sp>
        <p:nvSpPr>
          <p:cNvPr id="442" name="Google Shape;442;p9"/>
          <p:cNvSpPr/>
          <p:nvPr/>
        </p:nvSpPr>
        <p:spPr>
          <a:xfrm>
            <a:off x="4663440" y="1115568"/>
            <a:ext cx="4114800" cy="3703320"/>
          </a:xfrm>
          <a:prstGeom prst="roundRect">
            <a:avLst>
              <a:gd fmla="val 1975"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9"/>
          <p:cNvSpPr/>
          <p:nvPr/>
        </p:nvSpPr>
        <p:spPr>
          <a:xfrm>
            <a:off x="4892040" y="1234440"/>
            <a:ext cx="3657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100"/>
              <a:buFont typeface="Cambria"/>
              <a:buNone/>
            </a:pPr>
            <a:r>
              <a:rPr b="1" i="0" lang="en-US" sz="1100" u="none" cap="none" strike="noStrike">
                <a:solidFill>
                  <a:srgbClr val="0B1F3A"/>
                </a:solidFill>
                <a:latin typeface="Cambria"/>
                <a:ea typeface="Cambria"/>
                <a:cs typeface="Cambria"/>
                <a:sym typeface="Cambria"/>
              </a:rPr>
              <a:t>Cash Flow Statement (FY2025)</a:t>
            </a:r>
            <a:endParaRPr b="0" i="0" sz="1100" u="none" cap="none" strike="noStrike">
              <a:solidFill>
                <a:schemeClr val="dk1"/>
              </a:solidFill>
              <a:latin typeface="Calibri"/>
              <a:ea typeface="Calibri"/>
              <a:cs typeface="Calibri"/>
              <a:sym typeface="Calibri"/>
            </a:endParaRPr>
          </a:p>
        </p:txBody>
      </p:sp>
      <p:sp>
        <p:nvSpPr>
          <p:cNvPr id="444" name="Google Shape;444;p9"/>
          <p:cNvSpPr/>
          <p:nvPr/>
        </p:nvSpPr>
        <p:spPr>
          <a:xfrm>
            <a:off x="4892040" y="1554480"/>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Net earnings</a:t>
            </a:r>
            <a:endParaRPr b="0" i="0" sz="850" u="none" cap="none" strike="noStrike">
              <a:solidFill>
                <a:schemeClr val="dk1"/>
              </a:solidFill>
              <a:latin typeface="Calibri"/>
              <a:ea typeface="Calibri"/>
              <a:cs typeface="Calibri"/>
              <a:sym typeface="Calibri"/>
            </a:endParaRPr>
          </a:p>
        </p:txBody>
      </p:sp>
      <p:sp>
        <p:nvSpPr>
          <p:cNvPr id="445" name="Google Shape;445;p9"/>
          <p:cNvSpPr/>
          <p:nvPr/>
        </p:nvSpPr>
        <p:spPr>
          <a:xfrm>
            <a:off x="7662672" y="1554480"/>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590</a:t>
            </a:r>
            <a:endParaRPr b="0" i="0" sz="850" u="none" cap="none" strike="noStrike">
              <a:solidFill>
                <a:schemeClr val="dk1"/>
              </a:solidFill>
              <a:latin typeface="Calibri"/>
              <a:ea typeface="Calibri"/>
              <a:cs typeface="Calibri"/>
              <a:sym typeface="Calibri"/>
            </a:endParaRPr>
          </a:p>
        </p:txBody>
      </p:sp>
      <p:sp>
        <p:nvSpPr>
          <p:cNvPr id="446" name="Google Shape;446;p9"/>
          <p:cNvSpPr/>
          <p:nvPr/>
        </p:nvSpPr>
        <p:spPr>
          <a:xfrm>
            <a:off x="4892040" y="1755648"/>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D&amp;A</a:t>
            </a:r>
            <a:endParaRPr b="0" i="0" sz="850" u="none" cap="none" strike="noStrike">
              <a:solidFill>
                <a:schemeClr val="dk1"/>
              </a:solidFill>
              <a:latin typeface="Calibri"/>
              <a:ea typeface="Calibri"/>
              <a:cs typeface="Calibri"/>
              <a:sym typeface="Calibri"/>
            </a:endParaRPr>
          </a:p>
        </p:txBody>
      </p:sp>
      <p:sp>
        <p:nvSpPr>
          <p:cNvPr id="447" name="Google Shape;447;p9"/>
          <p:cNvSpPr/>
          <p:nvPr/>
        </p:nvSpPr>
        <p:spPr>
          <a:xfrm>
            <a:off x="7662672" y="1755648"/>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293</a:t>
            </a:r>
            <a:endParaRPr b="0" i="0" sz="850" u="none" cap="none" strike="noStrike">
              <a:solidFill>
                <a:schemeClr val="dk1"/>
              </a:solidFill>
              <a:latin typeface="Calibri"/>
              <a:ea typeface="Calibri"/>
              <a:cs typeface="Calibri"/>
              <a:sym typeface="Calibri"/>
            </a:endParaRPr>
          </a:p>
        </p:txBody>
      </p:sp>
      <p:sp>
        <p:nvSpPr>
          <p:cNvPr id="448" name="Google Shape;448;p9"/>
          <p:cNvSpPr/>
          <p:nvPr/>
        </p:nvSpPr>
        <p:spPr>
          <a:xfrm>
            <a:off x="4892040" y="1956816"/>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Dividends from equity investees*</a:t>
            </a:r>
            <a:endParaRPr b="0" i="0" sz="850" u="none" cap="none" strike="noStrike">
              <a:solidFill>
                <a:schemeClr val="dk1"/>
              </a:solidFill>
              <a:latin typeface="Calibri"/>
              <a:ea typeface="Calibri"/>
              <a:cs typeface="Calibri"/>
              <a:sym typeface="Calibri"/>
            </a:endParaRPr>
          </a:p>
        </p:txBody>
      </p:sp>
      <p:sp>
        <p:nvSpPr>
          <p:cNvPr id="449" name="Google Shape;449;p9"/>
          <p:cNvSpPr/>
          <p:nvPr/>
        </p:nvSpPr>
        <p:spPr>
          <a:xfrm>
            <a:off x="7662672" y="1956816"/>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447</a:t>
            </a:r>
            <a:endParaRPr b="0" i="0" sz="850" u="none" cap="none" strike="noStrike">
              <a:solidFill>
                <a:schemeClr val="dk1"/>
              </a:solidFill>
              <a:latin typeface="Calibri"/>
              <a:ea typeface="Calibri"/>
              <a:cs typeface="Calibri"/>
              <a:sym typeface="Calibri"/>
            </a:endParaRPr>
          </a:p>
        </p:txBody>
      </p:sp>
      <p:sp>
        <p:nvSpPr>
          <p:cNvPr id="450" name="Google Shape;450;p9"/>
          <p:cNvSpPr/>
          <p:nvPr/>
        </p:nvSpPr>
        <p:spPr>
          <a:xfrm>
            <a:off x="4892040" y="2157984"/>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Working capital &amp; other</a:t>
            </a:r>
            <a:endParaRPr b="0" i="0" sz="850" u="none" cap="none" strike="noStrike">
              <a:solidFill>
                <a:schemeClr val="dk1"/>
              </a:solidFill>
              <a:latin typeface="Calibri"/>
              <a:ea typeface="Calibri"/>
              <a:cs typeface="Calibri"/>
              <a:sym typeface="Calibri"/>
            </a:endParaRPr>
          </a:p>
        </p:txBody>
      </p:sp>
      <p:sp>
        <p:nvSpPr>
          <p:cNvPr id="451" name="Google Shape;451;p9"/>
          <p:cNvSpPr/>
          <p:nvPr/>
        </p:nvSpPr>
        <p:spPr>
          <a:xfrm>
            <a:off x="7662672" y="2157984"/>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78</a:t>
            </a:r>
            <a:endParaRPr b="0" i="0" sz="850" u="none" cap="none" strike="noStrike">
              <a:solidFill>
                <a:schemeClr val="dk1"/>
              </a:solidFill>
              <a:latin typeface="Calibri"/>
              <a:ea typeface="Calibri"/>
              <a:cs typeface="Calibri"/>
              <a:sym typeface="Calibri"/>
            </a:endParaRPr>
          </a:p>
        </p:txBody>
      </p:sp>
      <p:sp>
        <p:nvSpPr>
          <p:cNvPr id="452" name="Google Shape;452;p9"/>
          <p:cNvSpPr/>
          <p:nvPr/>
        </p:nvSpPr>
        <p:spPr>
          <a:xfrm>
            <a:off x="4892040" y="2359152"/>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Cash from Operations</a:t>
            </a:r>
            <a:endParaRPr b="0" i="0" sz="900" u="none" cap="none" strike="noStrike">
              <a:solidFill>
                <a:schemeClr val="dk1"/>
              </a:solidFill>
              <a:latin typeface="Calibri"/>
              <a:ea typeface="Calibri"/>
              <a:cs typeface="Calibri"/>
              <a:sym typeface="Calibri"/>
            </a:endParaRPr>
          </a:p>
        </p:txBody>
      </p:sp>
      <p:sp>
        <p:nvSpPr>
          <p:cNvPr id="453" name="Google Shape;453;p9"/>
          <p:cNvSpPr/>
          <p:nvPr/>
        </p:nvSpPr>
        <p:spPr>
          <a:xfrm>
            <a:off x="7662672" y="2359152"/>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1,408</a:t>
            </a:r>
            <a:endParaRPr b="0" i="0" sz="900" u="none" cap="none" strike="noStrike">
              <a:solidFill>
                <a:schemeClr val="dk1"/>
              </a:solidFill>
              <a:latin typeface="Calibri"/>
              <a:ea typeface="Calibri"/>
              <a:cs typeface="Calibri"/>
              <a:sym typeface="Calibri"/>
            </a:endParaRPr>
          </a:p>
        </p:txBody>
      </p:sp>
      <p:sp>
        <p:nvSpPr>
          <p:cNvPr id="454" name="Google Shape;454;p9"/>
          <p:cNvSpPr/>
          <p:nvPr/>
        </p:nvSpPr>
        <p:spPr>
          <a:xfrm>
            <a:off x="4892040" y="2761488"/>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PP&amp;E additions (Capex)</a:t>
            </a:r>
            <a:endParaRPr b="0" i="0" sz="850" u="none" cap="none" strike="noStrike">
              <a:solidFill>
                <a:schemeClr val="dk1"/>
              </a:solidFill>
              <a:latin typeface="Calibri"/>
              <a:ea typeface="Calibri"/>
              <a:cs typeface="Calibri"/>
              <a:sym typeface="Calibri"/>
            </a:endParaRPr>
          </a:p>
        </p:txBody>
      </p:sp>
      <p:sp>
        <p:nvSpPr>
          <p:cNvPr id="455" name="Google Shape;455;p9"/>
          <p:cNvSpPr/>
          <p:nvPr/>
        </p:nvSpPr>
        <p:spPr>
          <a:xfrm>
            <a:off x="7662672" y="2761488"/>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(333)</a:t>
            </a:r>
            <a:endParaRPr b="0" i="0" sz="850" u="none" cap="none" strike="noStrike">
              <a:solidFill>
                <a:schemeClr val="dk1"/>
              </a:solidFill>
              <a:latin typeface="Calibri"/>
              <a:ea typeface="Calibri"/>
              <a:cs typeface="Calibri"/>
              <a:sym typeface="Calibri"/>
            </a:endParaRPr>
          </a:p>
        </p:txBody>
      </p:sp>
      <p:sp>
        <p:nvSpPr>
          <p:cNvPr id="456" name="Google Shape;456;p9"/>
          <p:cNvSpPr/>
          <p:nvPr/>
        </p:nvSpPr>
        <p:spPr>
          <a:xfrm>
            <a:off x="4892040" y="2962656"/>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Short-term investments</a:t>
            </a:r>
            <a:endParaRPr b="0" i="0" sz="850" u="none" cap="none" strike="noStrike">
              <a:solidFill>
                <a:schemeClr val="dk1"/>
              </a:solidFill>
              <a:latin typeface="Calibri"/>
              <a:ea typeface="Calibri"/>
              <a:cs typeface="Calibri"/>
              <a:sym typeface="Calibri"/>
            </a:endParaRPr>
          </a:p>
        </p:txBody>
      </p:sp>
      <p:sp>
        <p:nvSpPr>
          <p:cNvPr id="457" name="Google Shape;457;p9"/>
          <p:cNvSpPr/>
          <p:nvPr/>
        </p:nvSpPr>
        <p:spPr>
          <a:xfrm>
            <a:off x="7662672" y="2962656"/>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(100)</a:t>
            </a:r>
            <a:endParaRPr b="0" i="0" sz="850" u="none" cap="none" strike="noStrike">
              <a:solidFill>
                <a:schemeClr val="dk1"/>
              </a:solidFill>
              <a:latin typeface="Calibri"/>
              <a:ea typeface="Calibri"/>
              <a:cs typeface="Calibri"/>
              <a:sym typeface="Calibri"/>
            </a:endParaRPr>
          </a:p>
        </p:txBody>
      </p:sp>
      <p:sp>
        <p:nvSpPr>
          <p:cNvPr id="458" name="Google Shape;458;p9"/>
          <p:cNvSpPr/>
          <p:nvPr/>
        </p:nvSpPr>
        <p:spPr>
          <a:xfrm>
            <a:off x="4892040" y="3163824"/>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Net cash used in investing</a:t>
            </a:r>
            <a:endParaRPr b="0" i="0" sz="900" u="none" cap="none" strike="noStrike">
              <a:solidFill>
                <a:schemeClr val="dk1"/>
              </a:solidFill>
              <a:latin typeface="Calibri"/>
              <a:ea typeface="Calibri"/>
              <a:cs typeface="Calibri"/>
              <a:sym typeface="Calibri"/>
            </a:endParaRPr>
          </a:p>
        </p:txBody>
      </p:sp>
      <p:sp>
        <p:nvSpPr>
          <p:cNvPr id="459" name="Google Shape;459;p9"/>
          <p:cNvSpPr/>
          <p:nvPr/>
        </p:nvSpPr>
        <p:spPr>
          <a:xfrm>
            <a:off x="7662672" y="3163824"/>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(434)</a:t>
            </a:r>
            <a:endParaRPr b="0" i="0" sz="900" u="none" cap="none" strike="noStrike">
              <a:solidFill>
                <a:schemeClr val="dk1"/>
              </a:solidFill>
              <a:latin typeface="Calibri"/>
              <a:ea typeface="Calibri"/>
              <a:cs typeface="Calibri"/>
              <a:sym typeface="Calibri"/>
            </a:endParaRPr>
          </a:p>
        </p:txBody>
      </p:sp>
      <p:sp>
        <p:nvSpPr>
          <p:cNvPr id="460" name="Google Shape;460;p9"/>
          <p:cNvSpPr/>
          <p:nvPr/>
        </p:nvSpPr>
        <p:spPr>
          <a:xfrm>
            <a:off x="4892040" y="3566160"/>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Debt repayment (US$200M TL)</a:t>
            </a:r>
            <a:endParaRPr b="0" i="0" sz="850" u="none" cap="none" strike="noStrike">
              <a:solidFill>
                <a:schemeClr val="dk1"/>
              </a:solidFill>
              <a:latin typeface="Calibri"/>
              <a:ea typeface="Calibri"/>
              <a:cs typeface="Calibri"/>
              <a:sym typeface="Calibri"/>
            </a:endParaRPr>
          </a:p>
        </p:txBody>
      </p:sp>
      <p:sp>
        <p:nvSpPr>
          <p:cNvPr id="461" name="Google Shape;461;p9"/>
          <p:cNvSpPr/>
          <p:nvPr/>
        </p:nvSpPr>
        <p:spPr>
          <a:xfrm>
            <a:off x="7662672" y="3566160"/>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(285)</a:t>
            </a:r>
            <a:endParaRPr b="0" i="0" sz="850" u="none" cap="none" strike="noStrike">
              <a:solidFill>
                <a:schemeClr val="dk1"/>
              </a:solidFill>
              <a:latin typeface="Calibri"/>
              <a:ea typeface="Calibri"/>
              <a:cs typeface="Calibri"/>
              <a:sym typeface="Calibri"/>
            </a:endParaRPr>
          </a:p>
        </p:txBody>
      </p:sp>
      <p:sp>
        <p:nvSpPr>
          <p:cNvPr id="462" name="Google Shape;462;p9"/>
          <p:cNvSpPr/>
          <p:nvPr/>
        </p:nvSpPr>
        <p:spPr>
          <a:xfrm>
            <a:off x="4892040" y="3767328"/>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Dividends paid</a:t>
            </a:r>
            <a:endParaRPr b="0" i="0" sz="850" u="none" cap="none" strike="noStrike">
              <a:solidFill>
                <a:schemeClr val="dk1"/>
              </a:solidFill>
              <a:latin typeface="Calibri"/>
              <a:ea typeface="Calibri"/>
              <a:cs typeface="Calibri"/>
              <a:sym typeface="Calibri"/>
            </a:endParaRPr>
          </a:p>
        </p:txBody>
      </p:sp>
      <p:sp>
        <p:nvSpPr>
          <p:cNvPr id="463" name="Google Shape;463;p9"/>
          <p:cNvSpPr/>
          <p:nvPr/>
        </p:nvSpPr>
        <p:spPr>
          <a:xfrm>
            <a:off x="7662672" y="3767328"/>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(104)</a:t>
            </a:r>
            <a:endParaRPr b="0" i="0" sz="850" u="none" cap="none" strike="noStrike">
              <a:solidFill>
                <a:schemeClr val="dk1"/>
              </a:solidFill>
              <a:latin typeface="Calibri"/>
              <a:ea typeface="Calibri"/>
              <a:cs typeface="Calibri"/>
              <a:sym typeface="Calibri"/>
            </a:endParaRPr>
          </a:p>
        </p:txBody>
      </p:sp>
      <p:sp>
        <p:nvSpPr>
          <p:cNvPr id="464" name="Google Shape;464;p9"/>
          <p:cNvSpPr/>
          <p:nvPr/>
        </p:nvSpPr>
        <p:spPr>
          <a:xfrm>
            <a:off x="4892040" y="3968496"/>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Net cash used in financing</a:t>
            </a:r>
            <a:endParaRPr b="0" i="0" sz="900" u="none" cap="none" strike="noStrike">
              <a:solidFill>
                <a:schemeClr val="dk1"/>
              </a:solidFill>
              <a:latin typeface="Calibri"/>
              <a:ea typeface="Calibri"/>
              <a:cs typeface="Calibri"/>
              <a:sym typeface="Calibri"/>
            </a:endParaRPr>
          </a:p>
        </p:txBody>
      </p:sp>
      <p:sp>
        <p:nvSpPr>
          <p:cNvPr id="465" name="Google Shape;465;p9"/>
          <p:cNvSpPr/>
          <p:nvPr/>
        </p:nvSpPr>
        <p:spPr>
          <a:xfrm>
            <a:off x="7662672" y="3968496"/>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(443)</a:t>
            </a:r>
            <a:endParaRPr b="0" i="0" sz="900" u="none" cap="none" strike="noStrike">
              <a:solidFill>
                <a:schemeClr val="dk1"/>
              </a:solidFill>
              <a:latin typeface="Calibri"/>
              <a:ea typeface="Calibri"/>
              <a:cs typeface="Calibri"/>
              <a:sym typeface="Calibri"/>
            </a:endParaRPr>
          </a:p>
        </p:txBody>
      </p:sp>
      <p:sp>
        <p:nvSpPr>
          <p:cNvPr id="466" name="Google Shape;466;p9"/>
          <p:cNvSpPr/>
          <p:nvPr/>
        </p:nvSpPr>
        <p:spPr>
          <a:xfrm>
            <a:off x="4892040" y="4288532"/>
            <a:ext cx="2743200" cy="18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Net increase in cash</a:t>
            </a:r>
            <a:endParaRPr b="0" i="0" sz="900" u="none" cap="none" strike="noStrike">
              <a:solidFill>
                <a:schemeClr val="dk1"/>
              </a:solidFill>
              <a:latin typeface="Calibri"/>
              <a:ea typeface="Calibri"/>
              <a:cs typeface="Calibri"/>
              <a:sym typeface="Calibri"/>
            </a:endParaRPr>
          </a:p>
        </p:txBody>
      </p:sp>
      <p:sp>
        <p:nvSpPr>
          <p:cNvPr id="467" name="Google Shape;467;p9"/>
          <p:cNvSpPr/>
          <p:nvPr/>
        </p:nvSpPr>
        <p:spPr>
          <a:xfrm>
            <a:off x="7662672" y="4288532"/>
            <a:ext cx="822900" cy="18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532</a:t>
            </a:r>
            <a:endParaRPr b="0" i="0" sz="900" u="none" cap="none" strike="noStrike">
              <a:solidFill>
                <a:schemeClr val="dk1"/>
              </a:solidFill>
              <a:latin typeface="Calibri"/>
              <a:ea typeface="Calibri"/>
              <a:cs typeface="Calibri"/>
              <a:sym typeface="Calibri"/>
            </a:endParaRPr>
          </a:p>
        </p:txBody>
      </p:sp>
      <p:sp>
        <p:nvSpPr>
          <p:cNvPr id="468" name="Google Shape;468;p9"/>
          <p:cNvSpPr/>
          <p:nvPr/>
        </p:nvSpPr>
        <p:spPr>
          <a:xfrm>
            <a:off x="4892040" y="4572000"/>
            <a:ext cx="2743200" cy="182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Implied FCF (Ops − Capex)</a:t>
            </a:r>
            <a:endParaRPr b="0" i="0" sz="900" u="none" cap="none" strike="noStrike">
              <a:solidFill>
                <a:schemeClr val="dk1"/>
              </a:solidFill>
              <a:latin typeface="Calibri"/>
              <a:ea typeface="Calibri"/>
              <a:cs typeface="Calibri"/>
              <a:sym typeface="Calibri"/>
            </a:endParaRPr>
          </a:p>
        </p:txBody>
      </p:sp>
      <p:sp>
        <p:nvSpPr>
          <p:cNvPr id="469" name="Google Shape;469;p9"/>
          <p:cNvSpPr/>
          <p:nvPr/>
        </p:nvSpPr>
        <p:spPr>
          <a:xfrm>
            <a:off x="7662672" y="4572000"/>
            <a:ext cx="822960" cy="1828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1F7A4D"/>
              </a:buClr>
              <a:buSzPts val="900"/>
              <a:buFont typeface="Calibri"/>
              <a:buNone/>
            </a:pPr>
            <a:r>
              <a:rPr b="1" i="0" lang="en-US" sz="900" u="none" cap="none" strike="noStrike">
                <a:solidFill>
                  <a:srgbClr val="1F7A4D"/>
                </a:solidFill>
                <a:latin typeface="Calibri"/>
                <a:ea typeface="Calibri"/>
                <a:cs typeface="Calibri"/>
                <a:sym typeface="Calibri"/>
              </a:rPr>
              <a:t>~1,075</a:t>
            </a:r>
            <a:endParaRPr b="0" i="0" sz="900" u="none" cap="none" strike="noStrike">
              <a:solidFill>
                <a:schemeClr val="dk1"/>
              </a:solidFill>
              <a:latin typeface="Calibri"/>
              <a:ea typeface="Calibri"/>
              <a:cs typeface="Calibri"/>
              <a:sym typeface="Calibri"/>
            </a:endParaRPr>
          </a:p>
        </p:txBody>
      </p:sp>
      <p:sp>
        <p:nvSpPr>
          <p:cNvPr id="470" name="Google Shape;470;p9"/>
          <p:cNvSpPr/>
          <p:nvPr/>
        </p:nvSpPr>
        <p:spPr>
          <a:xfrm>
            <a:off x="4892040" y="4398260"/>
            <a:ext cx="3840600" cy="21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750"/>
              <a:buFont typeface="Calibri"/>
              <a:buNone/>
            </a:pPr>
            <a:r>
              <a:rPr b="0" i="1" lang="en-US" sz="750" u="none" cap="none" strike="noStrike">
                <a:solidFill>
                  <a:srgbClr val="5A6E80"/>
                </a:solidFill>
                <a:latin typeface="Calibri"/>
                <a:ea typeface="Calibri"/>
                <a:cs typeface="Calibri"/>
                <a:sym typeface="Calibri"/>
              </a:rPr>
              <a:t>*Westinghouse distributions (US$221M) + JV Inkai dividend (US$87M) flow here</a:t>
            </a:r>
            <a:endParaRPr b="0" i="0" sz="750" u="none" cap="none" strike="noStrike">
              <a:solidFill>
                <a:schemeClr val="dk1"/>
              </a:solidFill>
              <a:latin typeface="Calibri"/>
              <a:ea typeface="Calibri"/>
              <a:cs typeface="Calibri"/>
              <a:sym typeface="Calibri"/>
            </a:endParaRPr>
          </a:p>
        </p:txBody>
      </p:sp>
      <p:sp>
        <p:nvSpPr>
          <p:cNvPr id="471" name="Google Shape;471;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476" name="Shape 476"/>
        <p:cNvGrpSpPr/>
        <p:nvPr/>
      </p:nvGrpSpPr>
      <p:grpSpPr>
        <a:xfrm>
          <a:off x="0" y="0"/>
          <a:ext cx="0" cy="0"/>
          <a:chOff x="0" y="0"/>
          <a:chExt cx="0" cy="0"/>
        </a:xfrm>
      </p:grpSpPr>
      <p:sp>
        <p:nvSpPr>
          <p:cNvPr id="477" name="Google Shape;477;p10"/>
          <p:cNvSpPr/>
          <p:nvPr/>
        </p:nvSpPr>
        <p:spPr>
          <a:xfrm>
            <a:off x="457200" y="36576"/>
            <a:ext cx="2011680" cy="219456"/>
          </a:xfrm>
          <a:prstGeom prst="roundRect">
            <a:avLst>
              <a:gd fmla="val 25000"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0"/>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 ANALYSIS</a:t>
            </a:r>
            <a:endParaRPr b="0" i="0" sz="900" u="none" cap="none" strike="noStrike">
              <a:solidFill>
                <a:schemeClr val="dk1"/>
              </a:solidFill>
              <a:latin typeface="Calibri"/>
              <a:ea typeface="Calibri"/>
              <a:cs typeface="Calibri"/>
              <a:sym typeface="Calibri"/>
            </a:endParaRPr>
          </a:p>
        </p:txBody>
      </p:sp>
      <p:sp>
        <p:nvSpPr>
          <p:cNvPr id="479" name="Google Shape;479;p10"/>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Cambria"/>
              <a:buNone/>
            </a:pPr>
            <a:r>
              <a:rPr b="1" i="0" lang="en-US" sz="3000" u="none" cap="none" strike="noStrike">
                <a:solidFill>
                  <a:srgbClr val="FFFFFF"/>
                </a:solidFill>
                <a:latin typeface="Cambria"/>
                <a:ea typeface="Cambria"/>
                <a:cs typeface="Cambria"/>
                <a:sym typeface="Cambria"/>
              </a:rPr>
              <a:t>Operational KPIs — FY2025</a:t>
            </a:r>
            <a:endParaRPr b="0" i="0" sz="3000" u="none" cap="none" strike="noStrike">
              <a:solidFill>
                <a:schemeClr val="dk1"/>
              </a:solidFill>
              <a:latin typeface="Calibri"/>
              <a:ea typeface="Calibri"/>
              <a:cs typeface="Calibri"/>
              <a:sym typeface="Calibri"/>
            </a:endParaRPr>
          </a:p>
        </p:txBody>
      </p:sp>
      <p:sp>
        <p:nvSpPr>
          <p:cNvPr id="480" name="Google Shape;480;p10"/>
          <p:cNvSpPr/>
          <p:nvPr/>
        </p:nvSpPr>
        <p:spPr>
          <a:xfrm>
            <a:off x="457200" y="804672"/>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Source: Q4 2025 Earnings Release</a:t>
            </a:r>
            <a:endParaRPr b="0" i="0" sz="1200" u="none" cap="none" strike="noStrike">
              <a:solidFill>
                <a:schemeClr val="dk1"/>
              </a:solidFill>
              <a:latin typeface="Calibri"/>
              <a:ea typeface="Calibri"/>
              <a:cs typeface="Calibri"/>
              <a:sym typeface="Calibri"/>
            </a:endParaRPr>
          </a:p>
        </p:txBody>
      </p:sp>
      <p:graphicFrame>
        <p:nvGraphicFramePr>
          <p:cNvPr id="481" name="Google Shape;481;p10"/>
          <p:cNvGraphicFramePr/>
          <p:nvPr/>
        </p:nvGraphicFramePr>
        <p:xfrm>
          <a:off x="365760" y="1115568"/>
          <a:ext cx="4572000" cy="2286000"/>
        </p:xfrm>
        <a:graphic>
          <a:graphicData uri="http://schemas.openxmlformats.org/drawingml/2006/chart">
            <c:chart r:id="rId3"/>
          </a:graphicData>
        </a:graphic>
      </p:graphicFrame>
      <p:graphicFrame>
        <p:nvGraphicFramePr>
          <p:cNvPr id="482" name="Google Shape;482;p10"/>
          <p:cNvGraphicFramePr/>
          <p:nvPr/>
        </p:nvGraphicFramePr>
        <p:xfrm>
          <a:off x="5029200" y="1115568"/>
          <a:ext cx="3749040" cy="2286000"/>
        </p:xfrm>
        <a:graphic>
          <a:graphicData uri="http://schemas.openxmlformats.org/drawingml/2006/chart">
            <c:chart r:id="rId4"/>
          </a:graphicData>
        </a:graphic>
      </p:graphicFrame>
      <p:sp>
        <p:nvSpPr>
          <p:cNvPr id="483" name="Google Shape;483;p10"/>
          <p:cNvSpPr/>
          <p:nvPr/>
        </p:nvSpPr>
        <p:spPr>
          <a:xfrm>
            <a:off x="365760" y="3547872"/>
            <a:ext cx="2011680" cy="1234440"/>
          </a:xfrm>
          <a:prstGeom prst="roundRect">
            <a:avLst>
              <a:gd fmla="val 5926"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502920" y="3685032"/>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US$62.11</a:t>
            </a:r>
            <a:endParaRPr b="0" i="0" sz="2600" u="none" cap="none" strike="noStrike">
              <a:solidFill>
                <a:schemeClr val="dk1"/>
              </a:solidFill>
              <a:latin typeface="Calibri"/>
              <a:ea typeface="Calibri"/>
              <a:cs typeface="Calibri"/>
              <a:sym typeface="Calibri"/>
            </a:endParaRPr>
          </a:p>
        </p:txBody>
      </p:sp>
      <p:sp>
        <p:nvSpPr>
          <p:cNvPr id="485" name="Google Shape;485;p10"/>
          <p:cNvSpPr/>
          <p:nvPr/>
        </p:nvSpPr>
        <p:spPr>
          <a:xfrm>
            <a:off x="502920" y="4114800"/>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C$87.00/lb · +9% YoY</a:t>
            </a:r>
            <a:endParaRPr b="0" i="0" sz="1000" u="none" cap="none" strike="noStrike">
              <a:solidFill>
                <a:schemeClr val="dk1"/>
              </a:solidFill>
              <a:latin typeface="Calibri"/>
              <a:ea typeface="Calibri"/>
              <a:cs typeface="Calibri"/>
              <a:sym typeface="Calibri"/>
            </a:endParaRPr>
          </a:p>
        </p:txBody>
      </p:sp>
      <p:sp>
        <p:nvSpPr>
          <p:cNvPr id="486" name="Google Shape;486;p10"/>
          <p:cNvSpPr/>
          <p:nvPr/>
        </p:nvSpPr>
        <p:spPr>
          <a:xfrm>
            <a:off x="502895" y="4425680"/>
            <a:ext cx="17373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Avg. Realized Price</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(Uranium, FY2025)</a:t>
            </a:r>
            <a:endParaRPr b="0" i="0" sz="900" u="none" cap="none" strike="noStrike">
              <a:solidFill>
                <a:schemeClr val="dk1"/>
              </a:solidFill>
              <a:latin typeface="Calibri"/>
              <a:ea typeface="Calibri"/>
              <a:cs typeface="Calibri"/>
              <a:sym typeface="Calibri"/>
            </a:endParaRPr>
          </a:p>
        </p:txBody>
      </p:sp>
      <p:sp>
        <p:nvSpPr>
          <p:cNvPr id="487" name="Google Shape;487;p10"/>
          <p:cNvSpPr/>
          <p:nvPr/>
        </p:nvSpPr>
        <p:spPr>
          <a:xfrm>
            <a:off x="2560320" y="3547872"/>
            <a:ext cx="2011680" cy="1234440"/>
          </a:xfrm>
          <a:prstGeom prst="roundRect">
            <a:avLst>
              <a:gd fmla="val 5926"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0"/>
          <p:cNvSpPr/>
          <p:nvPr/>
        </p:nvSpPr>
        <p:spPr>
          <a:xfrm>
            <a:off x="2697480" y="3685032"/>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33.0M lb</a:t>
            </a:r>
            <a:endParaRPr b="0" i="0" sz="2600" u="none" cap="none" strike="noStrike">
              <a:solidFill>
                <a:schemeClr val="dk1"/>
              </a:solidFill>
              <a:latin typeface="Calibri"/>
              <a:ea typeface="Calibri"/>
              <a:cs typeface="Calibri"/>
              <a:sym typeface="Calibri"/>
            </a:endParaRPr>
          </a:p>
        </p:txBody>
      </p:sp>
      <p:sp>
        <p:nvSpPr>
          <p:cNvPr id="489" name="Google Shape;489;p10"/>
          <p:cNvSpPr/>
          <p:nvPr/>
        </p:nvSpPr>
        <p:spPr>
          <a:xfrm>
            <a:off x="2697480" y="4114800"/>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vs. 33.6M lb in FY2024</a:t>
            </a:r>
            <a:endParaRPr b="0" i="0" sz="1000" u="none" cap="none" strike="noStrike">
              <a:solidFill>
                <a:schemeClr val="dk1"/>
              </a:solidFill>
              <a:latin typeface="Calibri"/>
              <a:ea typeface="Calibri"/>
              <a:cs typeface="Calibri"/>
              <a:sym typeface="Calibri"/>
            </a:endParaRPr>
          </a:p>
        </p:txBody>
      </p:sp>
      <p:sp>
        <p:nvSpPr>
          <p:cNvPr id="490" name="Google Shape;490;p10"/>
          <p:cNvSpPr/>
          <p:nvPr/>
        </p:nvSpPr>
        <p:spPr>
          <a:xfrm>
            <a:off x="2697480" y="4425680"/>
            <a:ext cx="17373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Uranium Delivered</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(FY2025)</a:t>
            </a:r>
            <a:endParaRPr b="0" i="0" sz="900" u="none" cap="none" strike="noStrike">
              <a:solidFill>
                <a:schemeClr val="dk1"/>
              </a:solidFill>
              <a:latin typeface="Calibri"/>
              <a:ea typeface="Calibri"/>
              <a:cs typeface="Calibri"/>
              <a:sym typeface="Calibri"/>
            </a:endParaRPr>
          </a:p>
        </p:txBody>
      </p:sp>
      <p:sp>
        <p:nvSpPr>
          <p:cNvPr id="491" name="Google Shape;491;p10"/>
          <p:cNvSpPr/>
          <p:nvPr/>
        </p:nvSpPr>
        <p:spPr>
          <a:xfrm>
            <a:off x="4754880" y="3547872"/>
            <a:ext cx="2011680" cy="1234440"/>
          </a:xfrm>
          <a:prstGeom prst="roundRect">
            <a:avLst>
              <a:gd fmla="val 5926"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
          <p:cNvSpPr/>
          <p:nvPr/>
        </p:nvSpPr>
        <p:spPr>
          <a:xfrm>
            <a:off x="4892040" y="3685032"/>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21.0M lb</a:t>
            </a:r>
            <a:endParaRPr b="0" i="0" sz="2600" u="none" cap="none" strike="noStrike">
              <a:solidFill>
                <a:schemeClr val="dk1"/>
              </a:solidFill>
              <a:latin typeface="Calibri"/>
              <a:ea typeface="Calibri"/>
              <a:cs typeface="Calibri"/>
              <a:sym typeface="Calibri"/>
            </a:endParaRPr>
          </a:p>
        </p:txBody>
      </p:sp>
      <p:sp>
        <p:nvSpPr>
          <p:cNvPr id="493" name="Google Shape;493;p10"/>
          <p:cNvSpPr/>
          <p:nvPr/>
        </p:nvSpPr>
        <p:spPr>
          <a:xfrm>
            <a:off x="4892040" y="4114800"/>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Cigar Lake: 19.1M (+1.1M vs. guidance)</a:t>
            </a:r>
            <a:endParaRPr b="0" i="0" sz="1000" u="none" cap="none" strike="noStrike">
              <a:solidFill>
                <a:schemeClr val="dk1"/>
              </a:solidFill>
              <a:latin typeface="Calibri"/>
              <a:ea typeface="Calibri"/>
              <a:cs typeface="Calibri"/>
              <a:sym typeface="Calibri"/>
            </a:endParaRPr>
          </a:p>
        </p:txBody>
      </p:sp>
      <p:sp>
        <p:nvSpPr>
          <p:cNvPr id="494" name="Google Shape;494;p10"/>
          <p:cNvSpPr/>
          <p:nvPr/>
        </p:nvSpPr>
        <p:spPr>
          <a:xfrm>
            <a:off x="4892065" y="4425668"/>
            <a:ext cx="17373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Uranium Produced</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(Cameco share)</a:t>
            </a:r>
            <a:endParaRPr b="0" i="0" sz="900" u="none" cap="none" strike="noStrike">
              <a:solidFill>
                <a:schemeClr val="dk1"/>
              </a:solidFill>
              <a:latin typeface="Calibri"/>
              <a:ea typeface="Calibri"/>
              <a:cs typeface="Calibri"/>
              <a:sym typeface="Calibri"/>
            </a:endParaRPr>
          </a:p>
        </p:txBody>
      </p:sp>
      <p:sp>
        <p:nvSpPr>
          <p:cNvPr id="495" name="Google Shape;495;p10"/>
          <p:cNvSpPr/>
          <p:nvPr/>
        </p:nvSpPr>
        <p:spPr>
          <a:xfrm>
            <a:off x="6949440" y="3547872"/>
            <a:ext cx="2011680" cy="1234440"/>
          </a:xfrm>
          <a:prstGeom prst="roundRect">
            <a:avLst>
              <a:gd fmla="val 5926"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p:nvPr/>
        </p:nvSpPr>
        <p:spPr>
          <a:xfrm>
            <a:off x="7086600" y="3685032"/>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C$43.04</a:t>
            </a:r>
            <a:endParaRPr b="0" i="0" sz="2600" u="none" cap="none" strike="noStrike">
              <a:solidFill>
                <a:schemeClr val="dk1"/>
              </a:solidFill>
              <a:latin typeface="Calibri"/>
              <a:ea typeface="Calibri"/>
              <a:cs typeface="Calibri"/>
              <a:sym typeface="Calibri"/>
            </a:endParaRPr>
          </a:p>
        </p:txBody>
      </p:sp>
      <p:sp>
        <p:nvSpPr>
          <p:cNvPr id="497" name="Google Shape;497;p10"/>
          <p:cNvSpPr/>
          <p:nvPr/>
        </p:nvSpPr>
        <p:spPr>
          <a:xfrm>
            <a:off x="7086600" y="4114800"/>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+14% YoY · record conversion pricing</a:t>
            </a:r>
            <a:endParaRPr b="0" i="0" sz="1000" u="none" cap="none" strike="noStrike">
              <a:solidFill>
                <a:schemeClr val="dk1"/>
              </a:solidFill>
              <a:latin typeface="Calibri"/>
              <a:ea typeface="Calibri"/>
              <a:cs typeface="Calibri"/>
              <a:sym typeface="Calibri"/>
            </a:endParaRPr>
          </a:p>
        </p:txBody>
      </p:sp>
      <p:sp>
        <p:nvSpPr>
          <p:cNvPr id="498" name="Google Shape;498;p10"/>
          <p:cNvSpPr/>
          <p:nvPr/>
        </p:nvSpPr>
        <p:spPr>
          <a:xfrm>
            <a:off x="7086575" y="4425680"/>
            <a:ext cx="17373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Fuel Svcs Realized</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Price per kgU</a:t>
            </a:r>
            <a:endParaRPr b="0" i="0" sz="900" u="none" cap="none" strike="noStrike">
              <a:solidFill>
                <a:schemeClr val="dk1"/>
              </a:solidFill>
              <a:latin typeface="Calibri"/>
              <a:ea typeface="Calibri"/>
              <a:cs typeface="Calibri"/>
              <a:sym typeface="Calibri"/>
            </a:endParaRPr>
          </a:p>
        </p:txBody>
      </p:sp>
      <p:sp>
        <p:nvSpPr>
          <p:cNvPr id="499" name="Google Shape;499;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1200"/>
        </a:solidFill>
      </p:bgPr>
    </p:bg>
    <p:spTree>
      <p:nvGrpSpPr>
        <p:cNvPr id="504" name="Shape 504"/>
        <p:cNvGrpSpPr/>
        <p:nvPr/>
      </p:nvGrpSpPr>
      <p:grpSpPr>
        <a:xfrm>
          <a:off x="0" y="0"/>
          <a:ext cx="0" cy="0"/>
          <a:chOff x="0" y="0"/>
          <a:chExt cx="0" cy="0"/>
        </a:xfrm>
      </p:grpSpPr>
      <p:sp>
        <p:nvSpPr>
          <p:cNvPr id="505" name="Google Shape;505;g3f2b9db38a4_0_0"/>
          <p:cNvSpPr/>
          <p:nvPr/>
        </p:nvSpPr>
        <p:spPr>
          <a:xfrm>
            <a:off x="-914400" y="914400"/>
            <a:ext cx="5486400" cy="5486400"/>
          </a:xfrm>
          <a:prstGeom prst="ellipse">
            <a:avLst/>
          </a:prstGeom>
          <a:solidFill>
            <a:srgbClr val="C9922A">
              <a:alpha val="16078"/>
            </a:srgbClr>
          </a:solidFill>
          <a:ln cap="flat" cmpd="sng" w="12700">
            <a:solidFill>
              <a:srgbClr val="C99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3f2b9db38a4_0_0"/>
          <p:cNvSpPr/>
          <p:nvPr/>
        </p:nvSpPr>
        <p:spPr>
          <a:xfrm>
            <a:off x="457200" y="365760"/>
            <a:ext cx="82296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2000"/>
              <a:buFont typeface="Cambria"/>
              <a:buNone/>
            </a:pPr>
            <a:r>
              <a:rPr b="1" i="0" lang="en-US" sz="12000" u="none" cap="none" strike="noStrike">
                <a:solidFill>
                  <a:srgbClr val="C9922A"/>
                </a:solidFill>
                <a:latin typeface="Cambria"/>
                <a:ea typeface="Cambria"/>
                <a:cs typeface="Cambria"/>
                <a:sym typeface="Cambria"/>
              </a:rPr>
              <a:t>03</a:t>
            </a:r>
            <a:endParaRPr b="0" i="0" sz="12000" u="none" cap="none" strike="noStrike">
              <a:solidFill>
                <a:schemeClr val="dk1"/>
              </a:solidFill>
              <a:latin typeface="Calibri"/>
              <a:ea typeface="Calibri"/>
              <a:cs typeface="Calibri"/>
              <a:sym typeface="Calibri"/>
            </a:endParaRPr>
          </a:p>
        </p:txBody>
      </p:sp>
      <p:sp>
        <p:nvSpPr>
          <p:cNvPr id="507" name="Google Shape;507;g3f2b9db38a4_0_0"/>
          <p:cNvSpPr/>
          <p:nvPr/>
        </p:nvSpPr>
        <p:spPr>
          <a:xfrm>
            <a:off x="457200" y="2286000"/>
            <a:ext cx="82296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Valuation</a:t>
            </a:r>
            <a:endParaRPr b="0" i="0" sz="3200" u="none" cap="none" strike="noStrike">
              <a:solidFill>
                <a:schemeClr val="dk1"/>
              </a:solidFill>
              <a:latin typeface="Calibri"/>
              <a:ea typeface="Calibri"/>
              <a:cs typeface="Calibri"/>
              <a:sym typeface="Calibri"/>
            </a:endParaRPr>
          </a:p>
        </p:txBody>
      </p:sp>
      <p:sp>
        <p:nvSpPr>
          <p:cNvPr id="508" name="Google Shape;508;g3f2b9db38a4_0_0"/>
          <p:cNvSpPr/>
          <p:nvPr/>
        </p:nvSpPr>
        <p:spPr>
          <a:xfrm>
            <a:off x="457200" y="3291840"/>
            <a:ext cx="8229600" cy="292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100"/>
              <a:buFont typeface="Calibri"/>
              <a:buNone/>
            </a:pPr>
            <a:r>
              <a:rPr b="0" i="0" lang="en-US" sz="1100" u="none" cap="none" strike="noStrike">
                <a:solidFill>
                  <a:srgbClr val="7A9BB5"/>
                </a:solidFill>
                <a:latin typeface="Calibri"/>
                <a:ea typeface="Calibri"/>
                <a:cs typeface="Calibri"/>
                <a:sym typeface="Calibri"/>
              </a:rPr>
              <a:t>High-level multiples · Peer comps · DCF analysis · Price target framework</a:t>
            </a:r>
            <a:endParaRPr b="0" i="0" sz="1100" u="none" cap="none" strike="noStrike">
              <a:solidFill>
                <a:schemeClr val="dk1"/>
              </a:solidFill>
              <a:latin typeface="Calibri"/>
              <a:ea typeface="Calibri"/>
              <a:cs typeface="Calibri"/>
              <a:sym typeface="Calibri"/>
            </a:endParaRPr>
          </a:p>
        </p:txBody>
      </p:sp>
      <p:sp>
        <p:nvSpPr>
          <p:cNvPr id="509" name="Google Shape;509;g3f2b9db38a4_0_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514" name="Shape 514"/>
        <p:cNvGrpSpPr/>
        <p:nvPr/>
      </p:nvGrpSpPr>
      <p:grpSpPr>
        <a:xfrm>
          <a:off x="0" y="0"/>
          <a:ext cx="0" cy="0"/>
          <a:chOff x="0" y="0"/>
          <a:chExt cx="0" cy="0"/>
        </a:xfrm>
      </p:grpSpPr>
      <p:sp>
        <p:nvSpPr>
          <p:cNvPr id="515" name="Google Shape;515;g3f2b9db38a4_0_8"/>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3f2b9db38a4_0_8"/>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517" name="Google Shape;517;g3f2b9db38a4_0_8"/>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Valuation — Multiples &amp; Peer Comps</a:t>
            </a:r>
            <a:endParaRPr b="0" i="0" sz="2800" u="none" cap="none" strike="noStrike">
              <a:solidFill>
                <a:schemeClr val="dk1"/>
              </a:solidFill>
              <a:latin typeface="Calibri"/>
              <a:ea typeface="Calibri"/>
              <a:cs typeface="Calibri"/>
              <a:sym typeface="Calibri"/>
            </a:endParaRPr>
          </a:p>
        </p:txBody>
      </p:sp>
      <p:sp>
        <p:nvSpPr>
          <p:cNvPr id="518" name="Google Shape;518;g3f2b9db38a4_0_8"/>
          <p:cNvSpPr/>
          <p:nvPr/>
        </p:nvSpPr>
        <p:spPr>
          <a:xfrm>
            <a:off x="457200" y="786384"/>
            <a:ext cx="8229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1100"/>
              <a:buFont typeface="Calibri"/>
              <a:buNone/>
            </a:pPr>
            <a:r>
              <a:rPr b="0" i="0" lang="en-US" sz="1100" u="none" cap="none" strike="noStrike">
                <a:solidFill>
                  <a:srgbClr val="5A6E80"/>
                </a:solidFill>
                <a:latin typeface="Calibri"/>
                <a:ea typeface="Calibri"/>
                <a:cs typeface="Calibri"/>
                <a:sym typeface="Calibri"/>
              </a:rPr>
              <a:t>CCJ US$104.49 · June 28, 2026 · Sources: stockanalysis.com, Cameco FY2025 40-F, company filings</a:t>
            </a:r>
            <a:endParaRPr b="0" i="0" sz="1100" u="none" cap="none" strike="noStrike">
              <a:solidFill>
                <a:schemeClr val="dk1"/>
              </a:solidFill>
              <a:latin typeface="Calibri"/>
              <a:ea typeface="Calibri"/>
              <a:cs typeface="Calibri"/>
              <a:sym typeface="Calibri"/>
            </a:endParaRPr>
          </a:p>
        </p:txBody>
      </p:sp>
      <p:sp>
        <p:nvSpPr>
          <p:cNvPr id="519" name="Google Shape;519;g3f2b9db38a4_0_8"/>
          <p:cNvSpPr/>
          <p:nvPr/>
        </p:nvSpPr>
        <p:spPr>
          <a:xfrm>
            <a:off x="365760" y="1097280"/>
            <a:ext cx="2633400" cy="1463100"/>
          </a:xfrm>
          <a:prstGeom prst="roundRect">
            <a:avLst>
              <a:gd fmla="val 500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3f2b9db38a4_0_8"/>
          <p:cNvSpPr/>
          <p:nvPr/>
        </p:nvSpPr>
        <p:spPr>
          <a:xfrm>
            <a:off x="50292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KAP EV/EBITDA</a:t>
            </a:r>
            <a:endParaRPr b="0" i="0" sz="1000" u="none" cap="none" strike="noStrike">
              <a:solidFill>
                <a:schemeClr val="dk1"/>
              </a:solidFill>
              <a:latin typeface="Calibri"/>
              <a:ea typeface="Calibri"/>
              <a:cs typeface="Calibri"/>
              <a:sym typeface="Calibri"/>
            </a:endParaRPr>
          </a:p>
        </p:txBody>
      </p:sp>
      <p:sp>
        <p:nvSpPr>
          <p:cNvPr id="521" name="Google Shape;521;g3f2b9db38a4_0_8"/>
          <p:cNvSpPr/>
          <p:nvPr/>
        </p:nvSpPr>
        <p:spPr>
          <a:xfrm>
            <a:off x="50292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9.5x</a:t>
            </a:r>
            <a:endParaRPr b="0" i="0" sz="3200" u="none" cap="none" strike="noStrike">
              <a:solidFill>
                <a:schemeClr val="dk1"/>
              </a:solidFill>
              <a:latin typeface="Calibri"/>
              <a:ea typeface="Calibri"/>
              <a:cs typeface="Calibri"/>
              <a:sym typeface="Calibri"/>
            </a:endParaRPr>
          </a:p>
        </p:txBody>
      </p:sp>
      <p:sp>
        <p:nvSpPr>
          <p:cNvPr id="522" name="Google Shape;522;g3f2b9db38a4_0_8"/>
          <p:cNvSpPr/>
          <p:nvPr/>
        </p:nvSpPr>
        <p:spPr>
          <a:xfrm>
            <a:off x="50292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Kazatomprom (LSE:KAP) · Pure-play uranium mining · World’s lowest-cost major producer</a:t>
            </a:r>
            <a:endParaRPr b="0" i="0" sz="850" u="none" cap="none" strike="noStrike">
              <a:solidFill>
                <a:schemeClr val="dk1"/>
              </a:solidFill>
              <a:latin typeface="Calibri"/>
              <a:ea typeface="Calibri"/>
              <a:cs typeface="Calibri"/>
              <a:sym typeface="Calibri"/>
            </a:endParaRPr>
          </a:p>
        </p:txBody>
      </p:sp>
      <p:sp>
        <p:nvSpPr>
          <p:cNvPr id="523" name="Google Shape;523;g3f2b9db38a4_0_8"/>
          <p:cNvSpPr/>
          <p:nvPr/>
        </p:nvSpPr>
        <p:spPr>
          <a:xfrm>
            <a:off x="3200400" y="1097280"/>
            <a:ext cx="2633400" cy="1463100"/>
          </a:xfrm>
          <a:prstGeom prst="roundRect">
            <a:avLst>
              <a:gd fmla="val 500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3f2b9db38a4_0_8"/>
          <p:cNvSpPr/>
          <p:nvPr/>
        </p:nvSpPr>
        <p:spPr>
          <a:xfrm>
            <a:off x="333756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EV / Adj. EBITDA (Co.)</a:t>
            </a:r>
            <a:endParaRPr b="0" i="0" sz="1000" u="none" cap="none" strike="noStrike">
              <a:solidFill>
                <a:schemeClr val="dk1"/>
              </a:solidFill>
              <a:latin typeface="Calibri"/>
              <a:ea typeface="Calibri"/>
              <a:cs typeface="Calibri"/>
              <a:sym typeface="Calibri"/>
            </a:endParaRPr>
          </a:p>
        </p:txBody>
      </p:sp>
      <p:sp>
        <p:nvSpPr>
          <p:cNvPr id="525" name="Google Shape;525;g3f2b9db38a4_0_8"/>
          <p:cNvSpPr/>
          <p:nvPr/>
        </p:nvSpPr>
        <p:spPr>
          <a:xfrm>
            <a:off x="333756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~32x</a:t>
            </a:r>
            <a:endParaRPr b="0" i="0" sz="3200" u="none" cap="none" strike="noStrike">
              <a:solidFill>
                <a:schemeClr val="dk1"/>
              </a:solidFill>
              <a:latin typeface="Calibri"/>
              <a:ea typeface="Calibri"/>
              <a:cs typeface="Calibri"/>
              <a:sym typeface="Calibri"/>
            </a:endParaRPr>
          </a:p>
        </p:txBody>
      </p:sp>
      <p:sp>
        <p:nvSpPr>
          <p:cNvPr id="526" name="Google Shape;526;g3f2b9db38a4_0_8"/>
          <p:cNvSpPr/>
          <p:nvPr/>
        </p:nvSpPr>
        <p:spPr>
          <a:xfrm>
            <a:off x="333756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CCJ EV US$45.4B · Adj. EBITDA ~US$1.41B (C$1,929M at ~0.73 FX)</a:t>
            </a:r>
            <a:endParaRPr b="0" i="0" sz="850" u="none" cap="none" strike="noStrike">
              <a:solidFill>
                <a:schemeClr val="dk1"/>
              </a:solidFill>
              <a:latin typeface="Calibri"/>
              <a:ea typeface="Calibri"/>
              <a:cs typeface="Calibri"/>
              <a:sym typeface="Calibri"/>
            </a:endParaRPr>
          </a:p>
        </p:txBody>
      </p:sp>
      <p:sp>
        <p:nvSpPr>
          <p:cNvPr id="527" name="Google Shape;527;g3f2b9db38a4_0_8"/>
          <p:cNvSpPr/>
          <p:nvPr/>
        </p:nvSpPr>
        <p:spPr>
          <a:xfrm>
            <a:off x="6035040" y="1097280"/>
            <a:ext cx="2633400" cy="1463100"/>
          </a:xfrm>
          <a:prstGeom prst="roundRect">
            <a:avLst>
              <a:gd fmla="val 5000" name="adj"/>
            </a:avLst>
          </a:prstGeom>
          <a:solidFill>
            <a:srgbClr val="1A3A5C"/>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3f2b9db38a4_0_8"/>
          <p:cNvSpPr/>
          <p:nvPr/>
        </p:nvSpPr>
        <p:spPr>
          <a:xfrm>
            <a:off x="617220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BWXT EV/EBITDA</a:t>
            </a:r>
            <a:endParaRPr b="0" i="0" sz="1000" u="none" cap="none" strike="noStrike">
              <a:solidFill>
                <a:schemeClr val="dk1"/>
              </a:solidFill>
              <a:latin typeface="Calibri"/>
              <a:ea typeface="Calibri"/>
              <a:cs typeface="Calibri"/>
              <a:sym typeface="Calibri"/>
            </a:endParaRPr>
          </a:p>
        </p:txBody>
      </p:sp>
      <p:sp>
        <p:nvSpPr>
          <p:cNvPr id="529" name="Google Shape;529;g3f2b9db38a4_0_8"/>
          <p:cNvSpPr/>
          <p:nvPr/>
        </p:nvSpPr>
        <p:spPr>
          <a:xfrm>
            <a:off x="617220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42.3x</a:t>
            </a:r>
            <a:endParaRPr b="0" i="0" sz="3200" u="none" cap="none" strike="noStrike">
              <a:solidFill>
                <a:schemeClr val="dk1"/>
              </a:solidFill>
              <a:latin typeface="Calibri"/>
              <a:ea typeface="Calibri"/>
              <a:cs typeface="Calibri"/>
              <a:sym typeface="Calibri"/>
            </a:endParaRPr>
          </a:p>
        </p:txBody>
      </p:sp>
      <p:sp>
        <p:nvSpPr>
          <p:cNvPr id="530" name="Google Shape;530;g3f2b9db38a4_0_8"/>
          <p:cNvSpPr/>
          <p:nvPr/>
        </p:nvSpPr>
        <p:spPr>
          <a:xfrm>
            <a:off x="617220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BWX Technologies (NYSE:BWXT) · Nuclear tech &amp; reactor services · Best comp for Westinghouse</a:t>
            </a:r>
            <a:endParaRPr b="0" i="0" sz="850" u="none" cap="none" strike="noStrike">
              <a:solidFill>
                <a:schemeClr val="dk1"/>
              </a:solidFill>
              <a:latin typeface="Calibri"/>
              <a:ea typeface="Calibri"/>
              <a:cs typeface="Calibri"/>
              <a:sym typeface="Calibri"/>
            </a:endParaRPr>
          </a:p>
        </p:txBody>
      </p:sp>
      <p:sp>
        <p:nvSpPr>
          <p:cNvPr id="531" name="Google Shape;531;g3f2b9db38a4_0_8"/>
          <p:cNvSpPr/>
          <p:nvPr/>
        </p:nvSpPr>
        <p:spPr>
          <a:xfrm>
            <a:off x="365760" y="2697480"/>
            <a:ext cx="8412600" cy="2121300"/>
          </a:xfrm>
          <a:prstGeom prst="roundRect">
            <a:avLst>
              <a:gd fmla="val 3448"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3f2b9db38a4_0_8"/>
          <p:cNvSpPr/>
          <p:nvPr/>
        </p:nvSpPr>
        <p:spPr>
          <a:xfrm>
            <a:off x="594360" y="2788920"/>
            <a:ext cx="8046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Comparable Company Analysis · Sources: stockanalysis.com, company filings · As of June 28, 2026 · *CCJ EV/EBITDA on LTM basis (unadjusted, peer-comparable); on Company Adj. EBITDA incl. 49% Westinghouse look-through, ~32x</a:t>
            </a:r>
            <a:endParaRPr b="0" i="0" sz="1000" u="none" cap="none" strike="noStrike">
              <a:solidFill>
                <a:schemeClr val="dk1"/>
              </a:solidFill>
              <a:latin typeface="Calibri"/>
              <a:ea typeface="Calibri"/>
              <a:cs typeface="Calibri"/>
              <a:sym typeface="Calibri"/>
            </a:endParaRPr>
          </a:p>
        </p:txBody>
      </p:sp>
      <p:sp>
        <p:nvSpPr>
          <p:cNvPr id="533" name="Google Shape;533;g3f2b9db38a4_0_8"/>
          <p:cNvSpPr/>
          <p:nvPr/>
        </p:nvSpPr>
        <p:spPr>
          <a:xfrm>
            <a:off x="548640" y="3063240"/>
            <a:ext cx="1828800" cy="21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Company</a:t>
            </a:r>
            <a:endParaRPr b="0" i="0" sz="850" u="none" cap="none" strike="noStrike">
              <a:solidFill>
                <a:schemeClr val="dk1"/>
              </a:solidFill>
              <a:latin typeface="Calibri"/>
              <a:ea typeface="Calibri"/>
              <a:cs typeface="Calibri"/>
              <a:sym typeface="Calibri"/>
            </a:endParaRPr>
          </a:p>
        </p:txBody>
      </p:sp>
      <p:sp>
        <p:nvSpPr>
          <p:cNvPr id="534" name="Google Shape;534;g3f2b9db38a4_0_8"/>
          <p:cNvSpPr/>
          <p:nvPr/>
        </p:nvSpPr>
        <p:spPr>
          <a:xfrm>
            <a:off x="2423160" y="3063240"/>
            <a:ext cx="6858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Ticker</a:t>
            </a:r>
            <a:endParaRPr b="0" i="0" sz="850" u="none" cap="none" strike="noStrike">
              <a:solidFill>
                <a:schemeClr val="dk1"/>
              </a:solidFill>
              <a:latin typeface="Calibri"/>
              <a:ea typeface="Calibri"/>
              <a:cs typeface="Calibri"/>
              <a:sym typeface="Calibri"/>
            </a:endParaRPr>
          </a:p>
        </p:txBody>
      </p:sp>
      <p:sp>
        <p:nvSpPr>
          <p:cNvPr id="535" name="Google Shape;535;g3f2b9db38a4_0_8"/>
          <p:cNvSpPr/>
          <p:nvPr/>
        </p:nvSpPr>
        <p:spPr>
          <a:xfrm>
            <a:off x="3154680" y="3063240"/>
            <a:ext cx="9144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Mkt Cap</a:t>
            </a:r>
            <a:endParaRPr b="0" i="0" sz="850" u="none" cap="none" strike="noStrike">
              <a:solidFill>
                <a:schemeClr val="dk1"/>
              </a:solidFill>
              <a:latin typeface="Calibri"/>
              <a:ea typeface="Calibri"/>
              <a:cs typeface="Calibri"/>
              <a:sym typeface="Calibri"/>
            </a:endParaRPr>
          </a:p>
        </p:txBody>
      </p:sp>
      <p:sp>
        <p:nvSpPr>
          <p:cNvPr id="536" name="Google Shape;536;g3f2b9db38a4_0_8"/>
          <p:cNvSpPr/>
          <p:nvPr/>
        </p:nvSpPr>
        <p:spPr>
          <a:xfrm>
            <a:off x="4114800" y="3063240"/>
            <a:ext cx="10059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EV/EBITDA</a:t>
            </a:r>
            <a:endParaRPr b="0" i="0" sz="850" u="none" cap="none" strike="noStrike">
              <a:solidFill>
                <a:schemeClr val="dk1"/>
              </a:solidFill>
              <a:latin typeface="Calibri"/>
              <a:ea typeface="Calibri"/>
              <a:cs typeface="Calibri"/>
              <a:sym typeface="Calibri"/>
            </a:endParaRPr>
          </a:p>
        </p:txBody>
      </p:sp>
      <p:sp>
        <p:nvSpPr>
          <p:cNvPr id="537" name="Google Shape;537;g3f2b9db38a4_0_8"/>
          <p:cNvSpPr/>
          <p:nvPr/>
        </p:nvSpPr>
        <p:spPr>
          <a:xfrm>
            <a:off x="5166360" y="3063240"/>
            <a:ext cx="10059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P/E (trailing)</a:t>
            </a:r>
            <a:endParaRPr b="0" i="0" sz="850" u="none" cap="none" strike="noStrike">
              <a:solidFill>
                <a:schemeClr val="dk1"/>
              </a:solidFill>
              <a:latin typeface="Calibri"/>
              <a:ea typeface="Calibri"/>
              <a:cs typeface="Calibri"/>
              <a:sym typeface="Calibri"/>
            </a:endParaRPr>
          </a:p>
        </p:txBody>
      </p:sp>
      <p:sp>
        <p:nvSpPr>
          <p:cNvPr id="538" name="Google Shape;538;g3f2b9db38a4_0_8"/>
          <p:cNvSpPr/>
          <p:nvPr/>
        </p:nvSpPr>
        <p:spPr>
          <a:xfrm>
            <a:off x="6172200" y="3063250"/>
            <a:ext cx="8229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EV/Revenue</a:t>
            </a:r>
            <a:endParaRPr b="0" i="0" sz="850" u="none" cap="none" strike="noStrike">
              <a:solidFill>
                <a:schemeClr val="dk1"/>
              </a:solidFill>
              <a:latin typeface="Calibri"/>
              <a:ea typeface="Calibri"/>
              <a:cs typeface="Calibri"/>
              <a:sym typeface="Calibri"/>
            </a:endParaRPr>
          </a:p>
        </p:txBody>
      </p:sp>
      <p:sp>
        <p:nvSpPr>
          <p:cNvPr id="539" name="Google Shape;539;g3f2b9db38a4_0_8"/>
          <p:cNvSpPr/>
          <p:nvPr/>
        </p:nvSpPr>
        <p:spPr>
          <a:xfrm>
            <a:off x="6926680" y="3049478"/>
            <a:ext cx="19203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Comment</a:t>
            </a:r>
            <a:endParaRPr b="0" i="0" sz="850" u="none" cap="none" strike="noStrike">
              <a:solidFill>
                <a:schemeClr val="dk1"/>
              </a:solidFill>
              <a:latin typeface="Calibri"/>
              <a:ea typeface="Calibri"/>
              <a:cs typeface="Calibri"/>
              <a:sym typeface="Calibri"/>
            </a:endParaRPr>
          </a:p>
        </p:txBody>
      </p:sp>
      <p:sp>
        <p:nvSpPr>
          <p:cNvPr id="540" name="Google Shape;540;g3f2b9db38a4_0_8"/>
          <p:cNvSpPr/>
          <p:nvPr/>
        </p:nvSpPr>
        <p:spPr>
          <a:xfrm>
            <a:off x="548640" y="3310128"/>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Cameco Corp.</a:t>
            </a:r>
            <a:endParaRPr b="0" i="0" sz="900" u="none" cap="none" strike="noStrike">
              <a:solidFill>
                <a:schemeClr val="dk1"/>
              </a:solidFill>
              <a:latin typeface="Calibri"/>
              <a:ea typeface="Calibri"/>
              <a:cs typeface="Calibri"/>
              <a:sym typeface="Calibri"/>
            </a:endParaRPr>
          </a:p>
        </p:txBody>
      </p:sp>
      <p:sp>
        <p:nvSpPr>
          <p:cNvPr id="541" name="Google Shape;541;g3f2b9db38a4_0_8"/>
          <p:cNvSpPr/>
          <p:nvPr/>
        </p:nvSpPr>
        <p:spPr>
          <a:xfrm>
            <a:off x="2423160" y="3310128"/>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CCJ</a:t>
            </a:r>
            <a:endParaRPr b="0" i="0" sz="900" u="none" cap="none" strike="noStrike">
              <a:solidFill>
                <a:schemeClr val="dk1"/>
              </a:solidFill>
              <a:latin typeface="Calibri"/>
              <a:ea typeface="Calibri"/>
              <a:cs typeface="Calibri"/>
              <a:sym typeface="Calibri"/>
            </a:endParaRPr>
          </a:p>
        </p:txBody>
      </p:sp>
      <p:sp>
        <p:nvSpPr>
          <p:cNvPr id="542" name="Google Shape;542;g3f2b9db38a4_0_8"/>
          <p:cNvSpPr/>
          <p:nvPr/>
        </p:nvSpPr>
        <p:spPr>
          <a:xfrm>
            <a:off x="3154680" y="3310128"/>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US$45.4B</a:t>
            </a:r>
            <a:endParaRPr b="0" i="0" sz="900" u="none" cap="none" strike="noStrike">
              <a:solidFill>
                <a:schemeClr val="dk1"/>
              </a:solidFill>
              <a:latin typeface="Calibri"/>
              <a:ea typeface="Calibri"/>
              <a:cs typeface="Calibri"/>
              <a:sym typeface="Calibri"/>
            </a:endParaRPr>
          </a:p>
        </p:txBody>
      </p:sp>
      <p:sp>
        <p:nvSpPr>
          <p:cNvPr id="543" name="Google Shape;543;g3f2b9db38a4_0_8"/>
          <p:cNvSpPr/>
          <p:nvPr/>
        </p:nvSpPr>
        <p:spPr>
          <a:xfrm>
            <a:off x="4114800" y="3310128"/>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~71x*</a:t>
            </a:r>
            <a:endParaRPr b="0" i="0" sz="900" u="none" cap="none" strike="noStrike">
              <a:solidFill>
                <a:schemeClr val="dk1"/>
              </a:solidFill>
              <a:latin typeface="Calibri"/>
              <a:ea typeface="Calibri"/>
              <a:cs typeface="Calibri"/>
              <a:sym typeface="Calibri"/>
            </a:endParaRPr>
          </a:p>
        </p:txBody>
      </p:sp>
      <p:sp>
        <p:nvSpPr>
          <p:cNvPr id="544" name="Google Shape;544;g3f2b9db38a4_0_8"/>
          <p:cNvSpPr/>
          <p:nvPr/>
        </p:nvSpPr>
        <p:spPr>
          <a:xfrm>
            <a:off x="5166360" y="3310128"/>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~97x</a:t>
            </a:r>
            <a:endParaRPr b="0" i="0" sz="900" u="none" cap="none" strike="noStrike">
              <a:solidFill>
                <a:schemeClr val="dk1"/>
              </a:solidFill>
              <a:latin typeface="Calibri"/>
              <a:ea typeface="Calibri"/>
              <a:cs typeface="Calibri"/>
              <a:sym typeface="Calibri"/>
            </a:endParaRPr>
          </a:p>
        </p:txBody>
      </p:sp>
      <p:sp>
        <p:nvSpPr>
          <p:cNvPr id="545" name="Google Shape;545;g3f2b9db38a4_0_8"/>
          <p:cNvSpPr/>
          <p:nvPr/>
        </p:nvSpPr>
        <p:spPr>
          <a:xfrm>
            <a:off x="6217920" y="3310128"/>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17.9x</a:t>
            </a:r>
            <a:endParaRPr b="0" i="0" sz="900" u="none" cap="none" strike="noStrike">
              <a:solidFill>
                <a:schemeClr val="dk1"/>
              </a:solidFill>
              <a:latin typeface="Calibri"/>
              <a:ea typeface="Calibri"/>
              <a:cs typeface="Calibri"/>
              <a:sym typeface="Calibri"/>
            </a:endParaRPr>
          </a:p>
        </p:txBody>
      </p:sp>
      <p:sp>
        <p:nvSpPr>
          <p:cNvPr id="546" name="Google Shape;546;g3f2b9db38a4_0_8"/>
          <p:cNvSpPr/>
          <p:nvPr/>
        </p:nvSpPr>
        <p:spPr>
          <a:xfrm>
            <a:off x="6995225" y="3310125"/>
            <a:ext cx="17832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BUY · Uranium + Fuel Services + Westinghouse (49%)</a:t>
            </a:r>
            <a:endParaRPr b="0" i="0" sz="900" u="none" cap="none" strike="noStrike">
              <a:solidFill>
                <a:schemeClr val="dk1"/>
              </a:solidFill>
              <a:latin typeface="Calibri"/>
              <a:ea typeface="Calibri"/>
              <a:cs typeface="Calibri"/>
              <a:sym typeface="Calibri"/>
            </a:endParaRPr>
          </a:p>
        </p:txBody>
      </p:sp>
      <p:sp>
        <p:nvSpPr>
          <p:cNvPr id="547" name="Google Shape;547;g3f2b9db38a4_0_8"/>
          <p:cNvSpPr/>
          <p:nvPr/>
        </p:nvSpPr>
        <p:spPr>
          <a:xfrm>
            <a:off x="548640" y="3657600"/>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Kazatomprom</a:t>
            </a:r>
            <a:endParaRPr b="0" i="0" sz="850" u="none" cap="none" strike="noStrike">
              <a:solidFill>
                <a:schemeClr val="dk1"/>
              </a:solidFill>
              <a:latin typeface="Calibri"/>
              <a:ea typeface="Calibri"/>
              <a:cs typeface="Calibri"/>
              <a:sym typeface="Calibri"/>
            </a:endParaRPr>
          </a:p>
        </p:txBody>
      </p:sp>
      <p:sp>
        <p:nvSpPr>
          <p:cNvPr id="548" name="Google Shape;548;g3f2b9db38a4_0_8"/>
          <p:cNvSpPr/>
          <p:nvPr/>
        </p:nvSpPr>
        <p:spPr>
          <a:xfrm>
            <a:off x="2423160" y="3657600"/>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KAP</a:t>
            </a:r>
            <a:endParaRPr b="0" i="0" sz="850" u="none" cap="none" strike="noStrike">
              <a:solidFill>
                <a:schemeClr val="dk1"/>
              </a:solidFill>
              <a:latin typeface="Calibri"/>
              <a:ea typeface="Calibri"/>
              <a:cs typeface="Calibri"/>
              <a:sym typeface="Calibri"/>
            </a:endParaRPr>
          </a:p>
        </p:txBody>
      </p:sp>
      <p:sp>
        <p:nvSpPr>
          <p:cNvPr id="549" name="Google Shape;549;g3f2b9db38a4_0_8"/>
          <p:cNvSpPr/>
          <p:nvPr/>
        </p:nvSpPr>
        <p:spPr>
          <a:xfrm>
            <a:off x="3154680" y="3657600"/>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US$15.5B</a:t>
            </a:r>
            <a:endParaRPr b="0" i="0" sz="850" u="none" cap="none" strike="noStrike">
              <a:solidFill>
                <a:schemeClr val="dk1"/>
              </a:solidFill>
              <a:latin typeface="Calibri"/>
              <a:ea typeface="Calibri"/>
              <a:cs typeface="Calibri"/>
              <a:sym typeface="Calibri"/>
            </a:endParaRPr>
          </a:p>
        </p:txBody>
      </p:sp>
      <p:sp>
        <p:nvSpPr>
          <p:cNvPr id="550" name="Google Shape;550;g3f2b9db38a4_0_8"/>
          <p:cNvSpPr/>
          <p:nvPr/>
        </p:nvSpPr>
        <p:spPr>
          <a:xfrm>
            <a:off x="4114800" y="3657600"/>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9.5x</a:t>
            </a:r>
            <a:endParaRPr b="0" i="0" sz="850" u="none" cap="none" strike="noStrike">
              <a:solidFill>
                <a:schemeClr val="dk1"/>
              </a:solidFill>
              <a:latin typeface="Calibri"/>
              <a:ea typeface="Calibri"/>
              <a:cs typeface="Calibri"/>
              <a:sym typeface="Calibri"/>
            </a:endParaRPr>
          </a:p>
        </p:txBody>
      </p:sp>
      <p:sp>
        <p:nvSpPr>
          <p:cNvPr id="551" name="Google Shape;551;g3f2b9db38a4_0_8"/>
          <p:cNvSpPr/>
          <p:nvPr/>
        </p:nvSpPr>
        <p:spPr>
          <a:xfrm>
            <a:off x="5166360" y="3657600"/>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9.5x</a:t>
            </a:r>
            <a:endParaRPr b="0" i="0" sz="850" u="none" cap="none" strike="noStrike">
              <a:solidFill>
                <a:schemeClr val="dk1"/>
              </a:solidFill>
              <a:latin typeface="Calibri"/>
              <a:ea typeface="Calibri"/>
              <a:cs typeface="Calibri"/>
              <a:sym typeface="Calibri"/>
            </a:endParaRPr>
          </a:p>
        </p:txBody>
      </p:sp>
      <p:sp>
        <p:nvSpPr>
          <p:cNvPr id="552" name="Google Shape;552;g3f2b9db38a4_0_8"/>
          <p:cNvSpPr/>
          <p:nvPr/>
        </p:nvSpPr>
        <p:spPr>
          <a:xfrm>
            <a:off x="6217920" y="3657600"/>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4.7x</a:t>
            </a:r>
            <a:endParaRPr b="0" i="0" sz="850" u="none" cap="none" strike="noStrike">
              <a:solidFill>
                <a:schemeClr val="dk1"/>
              </a:solidFill>
              <a:latin typeface="Calibri"/>
              <a:ea typeface="Calibri"/>
              <a:cs typeface="Calibri"/>
              <a:sym typeface="Calibri"/>
            </a:endParaRPr>
          </a:p>
        </p:txBody>
      </p:sp>
      <p:sp>
        <p:nvSpPr>
          <p:cNvPr id="553" name="Google Shape;553;g3f2b9db38a4_0_8"/>
          <p:cNvSpPr/>
          <p:nvPr/>
        </p:nvSpPr>
        <p:spPr>
          <a:xfrm>
            <a:off x="6995225" y="3657600"/>
            <a:ext cx="17832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World’s largest uranium producer; state-owned; Kazakhstan</a:t>
            </a:r>
            <a:endParaRPr b="0" i="0" sz="850" u="none" cap="none" strike="noStrike">
              <a:solidFill>
                <a:schemeClr val="dk1"/>
              </a:solidFill>
              <a:latin typeface="Calibri"/>
              <a:ea typeface="Calibri"/>
              <a:cs typeface="Calibri"/>
              <a:sym typeface="Calibri"/>
            </a:endParaRPr>
          </a:p>
        </p:txBody>
      </p:sp>
      <p:sp>
        <p:nvSpPr>
          <p:cNvPr id="554" name="Google Shape;554;g3f2b9db38a4_0_8"/>
          <p:cNvSpPr/>
          <p:nvPr/>
        </p:nvSpPr>
        <p:spPr>
          <a:xfrm>
            <a:off x="548640" y="4005072"/>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BWX Technologies</a:t>
            </a:r>
            <a:endParaRPr b="0" i="0" sz="850" u="none" cap="none" strike="noStrike">
              <a:solidFill>
                <a:schemeClr val="dk1"/>
              </a:solidFill>
              <a:latin typeface="Calibri"/>
              <a:ea typeface="Calibri"/>
              <a:cs typeface="Calibri"/>
              <a:sym typeface="Calibri"/>
            </a:endParaRPr>
          </a:p>
        </p:txBody>
      </p:sp>
      <p:sp>
        <p:nvSpPr>
          <p:cNvPr id="555" name="Google Shape;555;g3f2b9db38a4_0_8"/>
          <p:cNvSpPr/>
          <p:nvPr/>
        </p:nvSpPr>
        <p:spPr>
          <a:xfrm>
            <a:off x="2423160" y="4005072"/>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BWXT</a:t>
            </a:r>
            <a:endParaRPr b="0" i="0" sz="850" u="none" cap="none" strike="noStrike">
              <a:solidFill>
                <a:schemeClr val="dk1"/>
              </a:solidFill>
              <a:latin typeface="Calibri"/>
              <a:ea typeface="Calibri"/>
              <a:cs typeface="Calibri"/>
              <a:sym typeface="Calibri"/>
            </a:endParaRPr>
          </a:p>
        </p:txBody>
      </p:sp>
      <p:sp>
        <p:nvSpPr>
          <p:cNvPr id="556" name="Google Shape;556;g3f2b9db38a4_0_8"/>
          <p:cNvSpPr/>
          <p:nvPr/>
        </p:nvSpPr>
        <p:spPr>
          <a:xfrm>
            <a:off x="3154680" y="4005072"/>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US$18.1B</a:t>
            </a:r>
            <a:endParaRPr b="0" i="0" sz="850" u="none" cap="none" strike="noStrike">
              <a:solidFill>
                <a:schemeClr val="dk1"/>
              </a:solidFill>
              <a:latin typeface="Calibri"/>
              <a:ea typeface="Calibri"/>
              <a:cs typeface="Calibri"/>
              <a:sym typeface="Calibri"/>
            </a:endParaRPr>
          </a:p>
        </p:txBody>
      </p:sp>
      <p:sp>
        <p:nvSpPr>
          <p:cNvPr id="557" name="Google Shape;557;g3f2b9db38a4_0_8"/>
          <p:cNvSpPr/>
          <p:nvPr/>
        </p:nvSpPr>
        <p:spPr>
          <a:xfrm>
            <a:off x="4114800" y="4005072"/>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42.3x</a:t>
            </a:r>
            <a:endParaRPr b="0" i="0" sz="850" u="none" cap="none" strike="noStrike">
              <a:solidFill>
                <a:schemeClr val="dk1"/>
              </a:solidFill>
              <a:latin typeface="Calibri"/>
              <a:ea typeface="Calibri"/>
              <a:cs typeface="Calibri"/>
              <a:sym typeface="Calibri"/>
            </a:endParaRPr>
          </a:p>
        </p:txBody>
      </p:sp>
      <p:sp>
        <p:nvSpPr>
          <p:cNvPr id="558" name="Google Shape;558;g3f2b9db38a4_0_8"/>
          <p:cNvSpPr/>
          <p:nvPr/>
        </p:nvSpPr>
        <p:spPr>
          <a:xfrm>
            <a:off x="5166360" y="4005072"/>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52.8x</a:t>
            </a:r>
            <a:endParaRPr b="0" i="0" sz="850" u="none" cap="none" strike="noStrike">
              <a:solidFill>
                <a:schemeClr val="dk1"/>
              </a:solidFill>
              <a:latin typeface="Calibri"/>
              <a:ea typeface="Calibri"/>
              <a:cs typeface="Calibri"/>
              <a:sym typeface="Calibri"/>
            </a:endParaRPr>
          </a:p>
        </p:txBody>
      </p:sp>
      <p:sp>
        <p:nvSpPr>
          <p:cNvPr id="559" name="Google Shape;559;g3f2b9db38a4_0_8"/>
          <p:cNvSpPr/>
          <p:nvPr/>
        </p:nvSpPr>
        <p:spPr>
          <a:xfrm>
            <a:off x="6217920" y="4005072"/>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5.8x</a:t>
            </a:r>
            <a:endParaRPr b="0" i="0" sz="850" u="none" cap="none" strike="noStrike">
              <a:solidFill>
                <a:schemeClr val="dk1"/>
              </a:solidFill>
              <a:latin typeface="Calibri"/>
              <a:ea typeface="Calibri"/>
              <a:cs typeface="Calibri"/>
              <a:sym typeface="Calibri"/>
            </a:endParaRPr>
          </a:p>
        </p:txBody>
      </p:sp>
      <p:sp>
        <p:nvSpPr>
          <p:cNvPr id="560" name="Google Shape;560;g3f2b9db38a4_0_8"/>
          <p:cNvSpPr/>
          <p:nvPr/>
        </p:nvSpPr>
        <p:spPr>
          <a:xfrm>
            <a:off x="6995225" y="4005075"/>
            <a:ext cx="17832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Nuclear technology &amp; reactor services; Westinghouse analog</a:t>
            </a:r>
            <a:endParaRPr b="0" i="0" sz="850" u="none" cap="none" strike="noStrike">
              <a:solidFill>
                <a:schemeClr val="dk1"/>
              </a:solidFill>
              <a:latin typeface="Calibri"/>
              <a:ea typeface="Calibri"/>
              <a:cs typeface="Calibri"/>
              <a:sym typeface="Calibri"/>
            </a:endParaRPr>
          </a:p>
        </p:txBody>
      </p:sp>
      <p:sp>
        <p:nvSpPr>
          <p:cNvPr id="561" name="Google Shape;561;g3f2b9db38a4_0_8"/>
          <p:cNvSpPr/>
          <p:nvPr/>
        </p:nvSpPr>
        <p:spPr>
          <a:xfrm>
            <a:off x="548640" y="4352544"/>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Paladin Energy</a:t>
            </a:r>
            <a:endParaRPr b="0" i="0" sz="850" u="none" cap="none" strike="noStrike">
              <a:solidFill>
                <a:schemeClr val="dk1"/>
              </a:solidFill>
              <a:latin typeface="Calibri"/>
              <a:ea typeface="Calibri"/>
              <a:cs typeface="Calibri"/>
              <a:sym typeface="Calibri"/>
            </a:endParaRPr>
          </a:p>
        </p:txBody>
      </p:sp>
      <p:sp>
        <p:nvSpPr>
          <p:cNvPr id="562" name="Google Shape;562;g3f2b9db38a4_0_8"/>
          <p:cNvSpPr/>
          <p:nvPr/>
        </p:nvSpPr>
        <p:spPr>
          <a:xfrm>
            <a:off x="2423160" y="4352544"/>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PDN</a:t>
            </a:r>
            <a:endParaRPr b="0" i="0" sz="850" u="none" cap="none" strike="noStrike">
              <a:solidFill>
                <a:schemeClr val="dk1"/>
              </a:solidFill>
              <a:latin typeface="Calibri"/>
              <a:ea typeface="Calibri"/>
              <a:cs typeface="Calibri"/>
              <a:sym typeface="Calibri"/>
            </a:endParaRPr>
          </a:p>
        </p:txBody>
      </p:sp>
      <p:sp>
        <p:nvSpPr>
          <p:cNvPr id="563" name="Google Shape;563;g3f2b9db38a4_0_8"/>
          <p:cNvSpPr/>
          <p:nvPr/>
        </p:nvSpPr>
        <p:spPr>
          <a:xfrm>
            <a:off x="3154680" y="4352544"/>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US$2.8B</a:t>
            </a:r>
            <a:endParaRPr b="0" i="0" sz="850" u="none" cap="none" strike="noStrike">
              <a:solidFill>
                <a:schemeClr val="dk1"/>
              </a:solidFill>
              <a:latin typeface="Calibri"/>
              <a:ea typeface="Calibri"/>
              <a:cs typeface="Calibri"/>
              <a:sym typeface="Calibri"/>
            </a:endParaRPr>
          </a:p>
        </p:txBody>
      </p:sp>
      <p:sp>
        <p:nvSpPr>
          <p:cNvPr id="564" name="Google Shape;564;g3f2b9db38a4_0_8"/>
          <p:cNvSpPr/>
          <p:nvPr/>
        </p:nvSpPr>
        <p:spPr>
          <a:xfrm>
            <a:off x="4114800" y="4352544"/>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N/M</a:t>
            </a:r>
            <a:endParaRPr b="0" i="0" sz="850" u="none" cap="none" strike="noStrike">
              <a:solidFill>
                <a:schemeClr val="dk1"/>
              </a:solidFill>
              <a:latin typeface="Calibri"/>
              <a:ea typeface="Calibri"/>
              <a:cs typeface="Calibri"/>
              <a:sym typeface="Calibri"/>
            </a:endParaRPr>
          </a:p>
        </p:txBody>
      </p:sp>
      <p:sp>
        <p:nvSpPr>
          <p:cNvPr id="565" name="Google Shape;565;g3f2b9db38a4_0_8"/>
          <p:cNvSpPr/>
          <p:nvPr/>
        </p:nvSpPr>
        <p:spPr>
          <a:xfrm>
            <a:off x="5166360" y="4352544"/>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N/M</a:t>
            </a:r>
            <a:endParaRPr b="0" i="0" sz="850" u="none" cap="none" strike="noStrike">
              <a:solidFill>
                <a:schemeClr val="dk1"/>
              </a:solidFill>
              <a:latin typeface="Calibri"/>
              <a:ea typeface="Calibri"/>
              <a:cs typeface="Calibri"/>
              <a:sym typeface="Calibri"/>
            </a:endParaRPr>
          </a:p>
        </p:txBody>
      </p:sp>
      <p:sp>
        <p:nvSpPr>
          <p:cNvPr id="566" name="Google Shape;566;g3f2b9db38a4_0_8"/>
          <p:cNvSpPr/>
          <p:nvPr/>
        </p:nvSpPr>
        <p:spPr>
          <a:xfrm>
            <a:off x="6217920" y="4352544"/>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12.2x</a:t>
            </a:r>
            <a:endParaRPr b="0" i="0" sz="850" u="none" cap="none" strike="noStrike">
              <a:solidFill>
                <a:schemeClr val="dk1"/>
              </a:solidFill>
              <a:latin typeface="Calibri"/>
              <a:ea typeface="Calibri"/>
              <a:cs typeface="Calibri"/>
              <a:sym typeface="Calibri"/>
            </a:endParaRPr>
          </a:p>
        </p:txBody>
      </p:sp>
      <p:sp>
        <p:nvSpPr>
          <p:cNvPr id="567" name="Google Shape;567;g3f2b9db38a4_0_8"/>
          <p:cNvSpPr/>
          <p:nvPr/>
        </p:nvSpPr>
        <p:spPr>
          <a:xfrm>
            <a:off x="6995225" y="4352550"/>
            <a:ext cx="17832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Namibia uranium restart; gaining scale as FY2026 first full production year</a:t>
            </a:r>
            <a:endParaRPr b="0" i="0" sz="850" u="none" cap="none" strike="noStrike">
              <a:solidFill>
                <a:schemeClr val="dk1"/>
              </a:solidFill>
              <a:latin typeface="Calibri"/>
              <a:ea typeface="Calibri"/>
              <a:cs typeface="Calibri"/>
              <a:sym typeface="Calibri"/>
            </a:endParaRPr>
          </a:p>
        </p:txBody>
      </p:sp>
      <p:sp>
        <p:nvSpPr>
          <p:cNvPr id="568" name="Google Shape;568;g3f2b9db38a4_0_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573" name="Shape 573"/>
        <p:cNvGrpSpPr/>
        <p:nvPr/>
      </p:nvGrpSpPr>
      <p:grpSpPr>
        <a:xfrm>
          <a:off x="0" y="0"/>
          <a:ext cx="0" cy="0"/>
          <a:chOff x="0" y="0"/>
          <a:chExt cx="0" cy="0"/>
        </a:xfrm>
      </p:grpSpPr>
      <p:sp>
        <p:nvSpPr>
          <p:cNvPr id="574" name="Google Shape;574;g3f2b9db38a4_0_65"/>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3f2b9db38a4_0_65"/>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576" name="Google Shape;576;g3f2b9db38a4_0_65"/>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DCF Analysis — What the Fundamentals Say</a:t>
            </a:r>
            <a:endParaRPr b="0" i="0" sz="2800" u="none" cap="none" strike="noStrike">
              <a:solidFill>
                <a:schemeClr val="dk1"/>
              </a:solidFill>
              <a:latin typeface="Calibri"/>
              <a:ea typeface="Calibri"/>
              <a:cs typeface="Calibri"/>
              <a:sym typeface="Calibri"/>
            </a:endParaRPr>
          </a:p>
        </p:txBody>
      </p:sp>
      <p:sp>
        <p:nvSpPr>
          <p:cNvPr id="577" name="Google Shape;577;g3f2b9db38a4_0_65"/>
          <p:cNvSpPr/>
          <p:nvPr/>
        </p:nvSpPr>
        <p:spPr>
          <a:xfrm>
            <a:off x="457200" y="786384"/>
            <a:ext cx="8229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1100"/>
              <a:buFont typeface="Calibri"/>
              <a:buNone/>
            </a:pPr>
            <a:r>
              <a:rPr b="0" i="0" lang="en-US" sz="1100" u="none" cap="none" strike="noStrike">
                <a:solidFill>
                  <a:srgbClr val="5A6E80"/>
                </a:solidFill>
                <a:latin typeface="Calibri"/>
                <a:ea typeface="Calibri"/>
                <a:cs typeface="Calibri"/>
                <a:sym typeface="Calibri"/>
              </a:rPr>
              <a:t>WACC: 9.79% · Terminal growth: 3.0% (base) · Shares: 435.5M · Net cash: US$70.7M · Source: CCJ DCF Model, June 2026</a:t>
            </a:r>
            <a:endParaRPr b="0" i="0" sz="1100" u="none" cap="none" strike="noStrike">
              <a:solidFill>
                <a:schemeClr val="dk1"/>
              </a:solidFill>
              <a:latin typeface="Calibri"/>
              <a:ea typeface="Calibri"/>
              <a:cs typeface="Calibri"/>
              <a:sym typeface="Calibri"/>
            </a:endParaRPr>
          </a:p>
        </p:txBody>
      </p:sp>
      <p:sp>
        <p:nvSpPr>
          <p:cNvPr id="578" name="Google Shape;578;g3f2b9db38a4_0_65"/>
          <p:cNvSpPr/>
          <p:nvPr/>
        </p:nvSpPr>
        <p:spPr>
          <a:xfrm>
            <a:off x="365760" y="1097280"/>
            <a:ext cx="2633400" cy="1463100"/>
          </a:xfrm>
          <a:prstGeom prst="roundRect">
            <a:avLst>
              <a:gd fmla="val 500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3f2b9db38a4_0_65"/>
          <p:cNvSpPr/>
          <p:nvPr/>
        </p:nvSpPr>
        <p:spPr>
          <a:xfrm>
            <a:off x="50292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WACC</a:t>
            </a:r>
            <a:endParaRPr b="0" i="0" sz="1000" u="none" cap="none" strike="noStrike">
              <a:solidFill>
                <a:schemeClr val="dk1"/>
              </a:solidFill>
              <a:latin typeface="Calibri"/>
              <a:ea typeface="Calibri"/>
              <a:cs typeface="Calibri"/>
              <a:sym typeface="Calibri"/>
            </a:endParaRPr>
          </a:p>
        </p:txBody>
      </p:sp>
      <p:sp>
        <p:nvSpPr>
          <p:cNvPr id="580" name="Google Shape;580;g3f2b9db38a4_0_65"/>
          <p:cNvSpPr/>
          <p:nvPr/>
        </p:nvSpPr>
        <p:spPr>
          <a:xfrm>
            <a:off x="50292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9.79%</a:t>
            </a:r>
            <a:endParaRPr b="0" i="0" sz="3200" u="none" cap="none" strike="noStrike">
              <a:solidFill>
                <a:schemeClr val="dk1"/>
              </a:solidFill>
              <a:latin typeface="Calibri"/>
              <a:ea typeface="Calibri"/>
              <a:cs typeface="Calibri"/>
              <a:sym typeface="Calibri"/>
            </a:endParaRPr>
          </a:p>
        </p:txBody>
      </p:sp>
      <p:sp>
        <p:nvSpPr>
          <p:cNvPr id="581" name="Google Shape;581;g3f2b9db38a4_0_65"/>
          <p:cNvSpPr/>
          <p:nvPr/>
        </p:nvSpPr>
        <p:spPr>
          <a:xfrm>
            <a:off x="50292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CAPM: 4.40% Rf + 0.98β × 5.50% ERP · Near net-cash position → ~100% equity weight</a:t>
            </a:r>
            <a:endParaRPr b="0" i="0" sz="850" u="none" cap="none" strike="noStrike">
              <a:solidFill>
                <a:schemeClr val="dk1"/>
              </a:solidFill>
              <a:latin typeface="Calibri"/>
              <a:ea typeface="Calibri"/>
              <a:cs typeface="Calibri"/>
              <a:sym typeface="Calibri"/>
            </a:endParaRPr>
          </a:p>
        </p:txBody>
      </p:sp>
      <p:sp>
        <p:nvSpPr>
          <p:cNvPr id="582" name="Google Shape;582;g3f2b9db38a4_0_65"/>
          <p:cNvSpPr/>
          <p:nvPr/>
        </p:nvSpPr>
        <p:spPr>
          <a:xfrm>
            <a:off x="3200400" y="1097280"/>
            <a:ext cx="2633400" cy="1463100"/>
          </a:xfrm>
          <a:prstGeom prst="roundRect">
            <a:avLst>
              <a:gd fmla="val 500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3f2b9db38a4_0_65"/>
          <p:cNvSpPr/>
          <p:nvPr/>
        </p:nvSpPr>
        <p:spPr>
          <a:xfrm>
            <a:off x="333756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Terminal Growth</a:t>
            </a:r>
            <a:endParaRPr b="0" i="0" sz="1000" u="none" cap="none" strike="noStrike">
              <a:solidFill>
                <a:schemeClr val="dk1"/>
              </a:solidFill>
              <a:latin typeface="Calibri"/>
              <a:ea typeface="Calibri"/>
              <a:cs typeface="Calibri"/>
              <a:sym typeface="Calibri"/>
            </a:endParaRPr>
          </a:p>
        </p:txBody>
      </p:sp>
      <p:sp>
        <p:nvSpPr>
          <p:cNvPr id="584" name="Google Shape;584;g3f2b9db38a4_0_65"/>
          <p:cNvSpPr/>
          <p:nvPr/>
        </p:nvSpPr>
        <p:spPr>
          <a:xfrm>
            <a:off x="333756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3.0%</a:t>
            </a:r>
            <a:endParaRPr b="0" i="0" sz="3200" u="none" cap="none" strike="noStrike">
              <a:solidFill>
                <a:schemeClr val="dk1"/>
              </a:solidFill>
              <a:latin typeface="Calibri"/>
              <a:ea typeface="Calibri"/>
              <a:cs typeface="Calibri"/>
              <a:sym typeface="Calibri"/>
            </a:endParaRPr>
          </a:p>
        </p:txBody>
      </p:sp>
      <p:sp>
        <p:nvSpPr>
          <p:cNvPr id="585" name="Google Shape;585;g3f2b9db38a4_0_65"/>
          <p:cNvSpPr/>
          <p:nvPr/>
        </p:nvSpPr>
        <p:spPr>
          <a:xfrm>
            <a:off x="333756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Base case · GDP+ reflecting nuclear energy structural demand growth</a:t>
            </a:r>
            <a:endParaRPr b="0" i="0" sz="850" u="none" cap="none" strike="noStrike">
              <a:solidFill>
                <a:schemeClr val="dk1"/>
              </a:solidFill>
              <a:latin typeface="Calibri"/>
              <a:ea typeface="Calibri"/>
              <a:cs typeface="Calibri"/>
              <a:sym typeface="Calibri"/>
            </a:endParaRPr>
          </a:p>
        </p:txBody>
      </p:sp>
      <p:sp>
        <p:nvSpPr>
          <p:cNvPr id="586" name="Google Shape;586;g3f2b9db38a4_0_65"/>
          <p:cNvSpPr/>
          <p:nvPr/>
        </p:nvSpPr>
        <p:spPr>
          <a:xfrm>
            <a:off x="6035040" y="1097280"/>
            <a:ext cx="2633400" cy="1463100"/>
          </a:xfrm>
          <a:prstGeom prst="roundRect">
            <a:avLst>
              <a:gd fmla="val 5000" name="adj"/>
            </a:avLst>
          </a:prstGeom>
          <a:solidFill>
            <a:srgbClr val="1A3A5C"/>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3f2b9db38a4_0_65"/>
          <p:cNvSpPr/>
          <p:nvPr/>
        </p:nvSpPr>
        <p:spPr>
          <a:xfrm>
            <a:off x="6172200" y="1188720"/>
            <a:ext cx="237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000"/>
              <a:buFont typeface="Calibri"/>
              <a:buNone/>
            </a:pPr>
            <a:r>
              <a:rPr b="0" i="0" lang="en-US" sz="1000" u="none" cap="none" strike="noStrike">
                <a:solidFill>
                  <a:srgbClr val="7A9BB5"/>
                </a:solidFill>
                <a:latin typeface="Calibri"/>
                <a:ea typeface="Calibri"/>
                <a:cs typeface="Calibri"/>
                <a:sym typeface="Calibri"/>
              </a:rPr>
              <a:t>Base DCF Price</a:t>
            </a:r>
            <a:endParaRPr b="0" i="0" sz="1000" u="none" cap="none" strike="noStrike">
              <a:solidFill>
                <a:schemeClr val="dk1"/>
              </a:solidFill>
              <a:latin typeface="Calibri"/>
              <a:ea typeface="Calibri"/>
              <a:cs typeface="Calibri"/>
              <a:sym typeface="Calibri"/>
            </a:endParaRPr>
          </a:p>
        </p:txBody>
      </p:sp>
      <p:sp>
        <p:nvSpPr>
          <p:cNvPr id="588" name="Google Shape;588;g3f2b9db38a4_0_65"/>
          <p:cNvSpPr/>
          <p:nvPr/>
        </p:nvSpPr>
        <p:spPr>
          <a:xfrm>
            <a:off x="6172200" y="1417320"/>
            <a:ext cx="2377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3200"/>
              <a:buFont typeface="Cambria"/>
              <a:buNone/>
            </a:pPr>
            <a:r>
              <a:rPr b="1" i="0" lang="en-US" sz="3200" u="none" cap="none" strike="noStrike">
                <a:solidFill>
                  <a:srgbClr val="C9922A"/>
                </a:solidFill>
                <a:latin typeface="Cambria"/>
                <a:ea typeface="Cambria"/>
                <a:cs typeface="Cambria"/>
                <a:sym typeface="Cambria"/>
              </a:rPr>
              <a:t>~$19</a:t>
            </a:r>
            <a:endParaRPr b="0" i="0" sz="3200" u="none" cap="none" strike="noStrike">
              <a:solidFill>
                <a:schemeClr val="dk1"/>
              </a:solidFill>
              <a:latin typeface="Calibri"/>
              <a:ea typeface="Calibri"/>
              <a:cs typeface="Calibri"/>
              <a:sym typeface="Calibri"/>
            </a:endParaRPr>
          </a:p>
        </p:txBody>
      </p:sp>
      <p:sp>
        <p:nvSpPr>
          <p:cNvPr id="589" name="Google Shape;589;g3f2b9db38a4_0_65"/>
          <p:cNvSpPr/>
          <p:nvPr/>
        </p:nvSpPr>
        <p:spPr>
          <a:xfrm>
            <a:off x="6172200" y="1938528"/>
            <a:ext cx="2377500" cy="43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Consolidated FCF only · ~82% below US$104 market · Westinghouse equity value not in FCF</a:t>
            </a:r>
            <a:endParaRPr b="0" i="0" sz="850" u="none" cap="none" strike="noStrike">
              <a:solidFill>
                <a:schemeClr val="dk1"/>
              </a:solidFill>
              <a:latin typeface="Calibri"/>
              <a:ea typeface="Calibri"/>
              <a:cs typeface="Calibri"/>
              <a:sym typeface="Calibri"/>
            </a:endParaRPr>
          </a:p>
        </p:txBody>
      </p:sp>
      <p:sp>
        <p:nvSpPr>
          <p:cNvPr id="590" name="Google Shape;590;g3f2b9db38a4_0_65"/>
          <p:cNvSpPr/>
          <p:nvPr/>
        </p:nvSpPr>
        <p:spPr>
          <a:xfrm>
            <a:off x="365760" y="2697480"/>
            <a:ext cx="8412600" cy="2121300"/>
          </a:xfrm>
          <a:prstGeom prst="roundRect">
            <a:avLst>
              <a:gd fmla="val 3448"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3f2b9db38a4_0_65"/>
          <p:cNvSpPr/>
          <p:nvPr/>
        </p:nvSpPr>
        <p:spPr>
          <a:xfrm>
            <a:off x="594360" y="2788920"/>
            <a:ext cx="8046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DCF Scenario Analysis · FY2026–FY2030 · Consolidated FCF (Westinghouse equity-accounted, not in revenue)</a:t>
            </a:r>
            <a:endParaRPr b="0" i="0" sz="1000" u="none" cap="none" strike="noStrike">
              <a:solidFill>
                <a:schemeClr val="dk1"/>
              </a:solidFill>
              <a:latin typeface="Calibri"/>
              <a:ea typeface="Calibri"/>
              <a:cs typeface="Calibri"/>
              <a:sym typeface="Calibri"/>
            </a:endParaRPr>
          </a:p>
        </p:txBody>
      </p:sp>
      <p:sp>
        <p:nvSpPr>
          <p:cNvPr id="592" name="Google Shape;592;g3f2b9db38a4_0_65"/>
          <p:cNvSpPr/>
          <p:nvPr/>
        </p:nvSpPr>
        <p:spPr>
          <a:xfrm>
            <a:off x="548640" y="3063240"/>
            <a:ext cx="1828800" cy="21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Scenario</a:t>
            </a:r>
            <a:endParaRPr b="0" i="0" sz="850" u="none" cap="none" strike="noStrike">
              <a:solidFill>
                <a:schemeClr val="dk1"/>
              </a:solidFill>
              <a:latin typeface="Calibri"/>
              <a:ea typeface="Calibri"/>
              <a:cs typeface="Calibri"/>
              <a:sym typeface="Calibri"/>
            </a:endParaRPr>
          </a:p>
        </p:txBody>
      </p:sp>
      <p:sp>
        <p:nvSpPr>
          <p:cNvPr id="593" name="Google Shape;593;g3f2b9db38a4_0_65"/>
          <p:cNvSpPr/>
          <p:nvPr/>
        </p:nvSpPr>
        <p:spPr>
          <a:xfrm>
            <a:off x="2423160" y="3063240"/>
            <a:ext cx="6858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Rev CAGR</a:t>
            </a:r>
            <a:endParaRPr b="0" i="0" sz="850" u="none" cap="none" strike="noStrike">
              <a:solidFill>
                <a:schemeClr val="dk1"/>
              </a:solidFill>
              <a:latin typeface="Calibri"/>
              <a:ea typeface="Calibri"/>
              <a:cs typeface="Calibri"/>
              <a:sym typeface="Calibri"/>
            </a:endParaRPr>
          </a:p>
        </p:txBody>
      </p:sp>
      <p:sp>
        <p:nvSpPr>
          <p:cNvPr id="594" name="Google Shape;594;g3f2b9db38a4_0_65"/>
          <p:cNvSpPr/>
          <p:nvPr/>
        </p:nvSpPr>
        <p:spPr>
          <a:xfrm>
            <a:off x="3154680" y="3063240"/>
            <a:ext cx="9144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EBITDA Margin</a:t>
            </a:r>
            <a:endParaRPr b="0" i="0" sz="850" u="none" cap="none" strike="noStrike">
              <a:solidFill>
                <a:schemeClr val="dk1"/>
              </a:solidFill>
              <a:latin typeface="Calibri"/>
              <a:ea typeface="Calibri"/>
              <a:cs typeface="Calibri"/>
              <a:sym typeface="Calibri"/>
            </a:endParaRPr>
          </a:p>
        </p:txBody>
      </p:sp>
      <p:sp>
        <p:nvSpPr>
          <p:cNvPr id="595" name="Google Shape;595;g3f2b9db38a4_0_65"/>
          <p:cNvSpPr/>
          <p:nvPr/>
        </p:nvSpPr>
        <p:spPr>
          <a:xfrm>
            <a:off x="4114800" y="3063240"/>
            <a:ext cx="10059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WACC</a:t>
            </a:r>
            <a:endParaRPr b="0" i="0" sz="850" u="none" cap="none" strike="noStrike">
              <a:solidFill>
                <a:schemeClr val="dk1"/>
              </a:solidFill>
              <a:latin typeface="Calibri"/>
              <a:ea typeface="Calibri"/>
              <a:cs typeface="Calibri"/>
              <a:sym typeface="Calibri"/>
            </a:endParaRPr>
          </a:p>
        </p:txBody>
      </p:sp>
      <p:sp>
        <p:nvSpPr>
          <p:cNvPr id="596" name="Google Shape;596;g3f2b9db38a4_0_65"/>
          <p:cNvSpPr/>
          <p:nvPr/>
        </p:nvSpPr>
        <p:spPr>
          <a:xfrm>
            <a:off x="5166360" y="3063240"/>
            <a:ext cx="10059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Terminal g</a:t>
            </a:r>
            <a:endParaRPr b="0" i="0" sz="850" u="none" cap="none" strike="noStrike">
              <a:solidFill>
                <a:schemeClr val="dk1"/>
              </a:solidFill>
              <a:latin typeface="Calibri"/>
              <a:ea typeface="Calibri"/>
              <a:cs typeface="Calibri"/>
              <a:sym typeface="Calibri"/>
            </a:endParaRPr>
          </a:p>
        </p:txBody>
      </p:sp>
      <p:sp>
        <p:nvSpPr>
          <p:cNvPr id="597" name="Google Shape;597;g3f2b9db38a4_0_65"/>
          <p:cNvSpPr/>
          <p:nvPr/>
        </p:nvSpPr>
        <p:spPr>
          <a:xfrm>
            <a:off x="6217920" y="3063240"/>
            <a:ext cx="7773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DCF Price</a:t>
            </a:r>
            <a:endParaRPr b="0" i="0" sz="850" u="none" cap="none" strike="noStrike">
              <a:solidFill>
                <a:schemeClr val="dk1"/>
              </a:solidFill>
              <a:latin typeface="Calibri"/>
              <a:ea typeface="Calibri"/>
              <a:cs typeface="Calibri"/>
              <a:sym typeface="Calibri"/>
            </a:endParaRPr>
          </a:p>
        </p:txBody>
      </p:sp>
      <p:sp>
        <p:nvSpPr>
          <p:cNvPr id="598" name="Google Shape;598;g3f2b9db38a4_0_65"/>
          <p:cNvSpPr/>
          <p:nvPr/>
        </p:nvSpPr>
        <p:spPr>
          <a:xfrm>
            <a:off x="7040880" y="3063240"/>
            <a:ext cx="19203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9922A"/>
              </a:buClr>
              <a:buSzPts val="850"/>
              <a:buFont typeface="Cambria"/>
              <a:buNone/>
            </a:pPr>
            <a:r>
              <a:rPr b="1" i="0" lang="en-US" sz="850" u="none" cap="none" strike="noStrike">
                <a:solidFill>
                  <a:srgbClr val="C9922A"/>
                </a:solidFill>
                <a:latin typeface="Cambria"/>
                <a:ea typeface="Cambria"/>
                <a:cs typeface="Cambria"/>
                <a:sym typeface="Cambria"/>
              </a:rPr>
              <a:t>vs. Market</a:t>
            </a:r>
            <a:endParaRPr b="0" i="0" sz="850" u="none" cap="none" strike="noStrike">
              <a:solidFill>
                <a:schemeClr val="dk1"/>
              </a:solidFill>
              <a:latin typeface="Calibri"/>
              <a:ea typeface="Calibri"/>
              <a:cs typeface="Calibri"/>
              <a:sym typeface="Calibri"/>
            </a:endParaRPr>
          </a:p>
        </p:txBody>
      </p:sp>
      <p:sp>
        <p:nvSpPr>
          <p:cNvPr id="599" name="Google Shape;599;g3f2b9db38a4_0_65"/>
          <p:cNvSpPr/>
          <p:nvPr/>
        </p:nvSpPr>
        <p:spPr>
          <a:xfrm>
            <a:off x="548640" y="3310128"/>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900"/>
              <a:buFont typeface="Calibri"/>
              <a:buNone/>
            </a:pPr>
            <a:r>
              <a:rPr b="1" i="0" lang="en-US" sz="900" u="none" cap="none" strike="noStrike">
                <a:solidFill>
                  <a:srgbClr val="0B1F3A"/>
                </a:solidFill>
                <a:latin typeface="Calibri"/>
                <a:ea typeface="Calibri"/>
                <a:cs typeface="Calibri"/>
                <a:sym typeface="Calibri"/>
              </a:rPr>
              <a:t>Bear</a:t>
            </a:r>
            <a:endParaRPr b="0" i="0" sz="900" u="none" cap="none" strike="noStrike">
              <a:solidFill>
                <a:schemeClr val="dk1"/>
              </a:solidFill>
              <a:latin typeface="Calibri"/>
              <a:ea typeface="Calibri"/>
              <a:cs typeface="Calibri"/>
              <a:sym typeface="Calibri"/>
            </a:endParaRPr>
          </a:p>
        </p:txBody>
      </p:sp>
      <p:sp>
        <p:nvSpPr>
          <p:cNvPr id="600" name="Google Shape;600;g3f2b9db38a4_0_65"/>
          <p:cNvSpPr/>
          <p:nvPr/>
        </p:nvSpPr>
        <p:spPr>
          <a:xfrm>
            <a:off x="2423160" y="3310128"/>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~3%</a:t>
            </a:r>
            <a:endParaRPr b="0" i="0" sz="900" u="none" cap="none" strike="noStrike">
              <a:solidFill>
                <a:schemeClr val="dk1"/>
              </a:solidFill>
              <a:latin typeface="Calibri"/>
              <a:ea typeface="Calibri"/>
              <a:cs typeface="Calibri"/>
              <a:sym typeface="Calibri"/>
            </a:endParaRPr>
          </a:p>
        </p:txBody>
      </p:sp>
      <p:sp>
        <p:nvSpPr>
          <p:cNvPr id="601" name="Google Shape;601;g3f2b9db38a4_0_65"/>
          <p:cNvSpPr/>
          <p:nvPr/>
        </p:nvSpPr>
        <p:spPr>
          <a:xfrm>
            <a:off x="3154680" y="3310128"/>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25–27%</a:t>
            </a:r>
            <a:endParaRPr b="0" i="0" sz="900" u="none" cap="none" strike="noStrike">
              <a:solidFill>
                <a:schemeClr val="dk1"/>
              </a:solidFill>
              <a:latin typeface="Calibri"/>
              <a:ea typeface="Calibri"/>
              <a:cs typeface="Calibri"/>
              <a:sym typeface="Calibri"/>
            </a:endParaRPr>
          </a:p>
        </p:txBody>
      </p:sp>
      <p:sp>
        <p:nvSpPr>
          <p:cNvPr id="602" name="Google Shape;602;g3f2b9db38a4_0_65"/>
          <p:cNvSpPr/>
          <p:nvPr/>
        </p:nvSpPr>
        <p:spPr>
          <a:xfrm>
            <a:off x="4114800" y="3310128"/>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10.5%</a:t>
            </a:r>
            <a:endParaRPr b="0" i="0" sz="900" u="none" cap="none" strike="noStrike">
              <a:solidFill>
                <a:schemeClr val="dk1"/>
              </a:solidFill>
              <a:latin typeface="Calibri"/>
              <a:ea typeface="Calibri"/>
              <a:cs typeface="Calibri"/>
              <a:sym typeface="Calibri"/>
            </a:endParaRPr>
          </a:p>
        </p:txBody>
      </p:sp>
      <p:sp>
        <p:nvSpPr>
          <p:cNvPr id="603" name="Google Shape;603;g3f2b9db38a4_0_65"/>
          <p:cNvSpPr/>
          <p:nvPr/>
        </p:nvSpPr>
        <p:spPr>
          <a:xfrm>
            <a:off x="5166360" y="3310128"/>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2.0%</a:t>
            </a:r>
            <a:endParaRPr b="0" i="0" sz="900" u="none" cap="none" strike="noStrike">
              <a:solidFill>
                <a:schemeClr val="dk1"/>
              </a:solidFill>
              <a:latin typeface="Calibri"/>
              <a:ea typeface="Calibri"/>
              <a:cs typeface="Calibri"/>
              <a:sym typeface="Calibri"/>
            </a:endParaRPr>
          </a:p>
        </p:txBody>
      </p:sp>
      <p:sp>
        <p:nvSpPr>
          <p:cNvPr id="604" name="Google Shape;604;g3f2b9db38a4_0_65"/>
          <p:cNvSpPr/>
          <p:nvPr/>
        </p:nvSpPr>
        <p:spPr>
          <a:xfrm>
            <a:off x="6217920" y="3310128"/>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~US$9</a:t>
            </a:r>
            <a:endParaRPr b="0" i="0" sz="900" u="none" cap="none" strike="noStrike">
              <a:solidFill>
                <a:schemeClr val="dk1"/>
              </a:solidFill>
              <a:latin typeface="Calibri"/>
              <a:ea typeface="Calibri"/>
              <a:cs typeface="Calibri"/>
              <a:sym typeface="Calibri"/>
            </a:endParaRPr>
          </a:p>
        </p:txBody>
      </p:sp>
      <p:sp>
        <p:nvSpPr>
          <p:cNvPr id="605" name="Google Shape;605;g3f2b9db38a4_0_65"/>
          <p:cNvSpPr/>
          <p:nvPr/>
        </p:nvSpPr>
        <p:spPr>
          <a:xfrm>
            <a:off x="7040880" y="3310128"/>
            <a:ext cx="1920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7490"/>
              </a:buClr>
              <a:buSzPts val="900"/>
              <a:buFont typeface="Calibri"/>
              <a:buNone/>
            </a:pPr>
            <a:r>
              <a:rPr b="1" i="0" lang="en-US" sz="900" u="none" cap="none" strike="noStrike">
                <a:solidFill>
                  <a:srgbClr val="0E7490"/>
                </a:solidFill>
                <a:latin typeface="Calibri"/>
                <a:ea typeface="Calibri"/>
                <a:cs typeface="Calibri"/>
                <a:sym typeface="Calibri"/>
              </a:rPr>
              <a:t>(91%)</a:t>
            </a:r>
            <a:endParaRPr b="0" i="0" sz="900" u="none" cap="none" strike="noStrike">
              <a:solidFill>
                <a:schemeClr val="dk1"/>
              </a:solidFill>
              <a:latin typeface="Calibri"/>
              <a:ea typeface="Calibri"/>
              <a:cs typeface="Calibri"/>
              <a:sym typeface="Calibri"/>
            </a:endParaRPr>
          </a:p>
        </p:txBody>
      </p:sp>
      <p:sp>
        <p:nvSpPr>
          <p:cNvPr id="606" name="Google Shape;606;g3f2b9db38a4_0_65"/>
          <p:cNvSpPr/>
          <p:nvPr/>
        </p:nvSpPr>
        <p:spPr>
          <a:xfrm>
            <a:off x="548640" y="3657600"/>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Base</a:t>
            </a:r>
            <a:endParaRPr b="0" i="0" sz="850" u="none" cap="none" strike="noStrike">
              <a:solidFill>
                <a:schemeClr val="dk1"/>
              </a:solidFill>
              <a:latin typeface="Calibri"/>
              <a:ea typeface="Calibri"/>
              <a:cs typeface="Calibri"/>
              <a:sym typeface="Calibri"/>
            </a:endParaRPr>
          </a:p>
        </p:txBody>
      </p:sp>
      <p:sp>
        <p:nvSpPr>
          <p:cNvPr id="607" name="Google Shape;607;g3f2b9db38a4_0_65"/>
          <p:cNvSpPr/>
          <p:nvPr/>
        </p:nvSpPr>
        <p:spPr>
          <a:xfrm>
            <a:off x="2423160" y="3657600"/>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a:t>
            </a:r>
            <a:endParaRPr b="0" i="0" sz="850" u="none" cap="none" strike="noStrike">
              <a:solidFill>
                <a:schemeClr val="dk1"/>
              </a:solidFill>
              <a:latin typeface="Calibri"/>
              <a:ea typeface="Calibri"/>
              <a:cs typeface="Calibri"/>
              <a:sym typeface="Calibri"/>
            </a:endParaRPr>
          </a:p>
        </p:txBody>
      </p:sp>
      <p:sp>
        <p:nvSpPr>
          <p:cNvPr id="608" name="Google Shape;608;g3f2b9db38a4_0_65"/>
          <p:cNvSpPr/>
          <p:nvPr/>
        </p:nvSpPr>
        <p:spPr>
          <a:xfrm>
            <a:off x="3154680" y="3657600"/>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27–33%</a:t>
            </a:r>
            <a:endParaRPr b="0" i="0" sz="850" u="none" cap="none" strike="noStrike">
              <a:solidFill>
                <a:schemeClr val="dk1"/>
              </a:solidFill>
              <a:latin typeface="Calibri"/>
              <a:ea typeface="Calibri"/>
              <a:cs typeface="Calibri"/>
              <a:sym typeface="Calibri"/>
            </a:endParaRPr>
          </a:p>
        </p:txBody>
      </p:sp>
      <p:sp>
        <p:nvSpPr>
          <p:cNvPr id="609" name="Google Shape;609;g3f2b9db38a4_0_65"/>
          <p:cNvSpPr/>
          <p:nvPr/>
        </p:nvSpPr>
        <p:spPr>
          <a:xfrm>
            <a:off x="4114800" y="3657600"/>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9.8%</a:t>
            </a:r>
            <a:endParaRPr b="0" i="0" sz="850" u="none" cap="none" strike="noStrike">
              <a:solidFill>
                <a:schemeClr val="dk1"/>
              </a:solidFill>
              <a:latin typeface="Calibri"/>
              <a:ea typeface="Calibri"/>
              <a:cs typeface="Calibri"/>
              <a:sym typeface="Calibri"/>
            </a:endParaRPr>
          </a:p>
        </p:txBody>
      </p:sp>
      <p:sp>
        <p:nvSpPr>
          <p:cNvPr id="610" name="Google Shape;610;g3f2b9db38a4_0_65"/>
          <p:cNvSpPr/>
          <p:nvPr/>
        </p:nvSpPr>
        <p:spPr>
          <a:xfrm>
            <a:off x="5166360" y="3657600"/>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3.0%</a:t>
            </a:r>
            <a:endParaRPr b="0" i="0" sz="850" u="none" cap="none" strike="noStrike">
              <a:solidFill>
                <a:schemeClr val="dk1"/>
              </a:solidFill>
              <a:latin typeface="Calibri"/>
              <a:ea typeface="Calibri"/>
              <a:cs typeface="Calibri"/>
              <a:sym typeface="Calibri"/>
            </a:endParaRPr>
          </a:p>
        </p:txBody>
      </p:sp>
      <p:sp>
        <p:nvSpPr>
          <p:cNvPr id="611" name="Google Shape;611;g3f2b9db38a4_0_65"/>
          <p:cNvSpPr/>
          <p:nvPr/>
        </p:nvSpPr>
        <p:spPr>
          <a:xfrm>
            <a:off x="6217920" y="3657600"/>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~US$19</a:t>
            </a:r>
            <a:endParaRPr b="0" i="0" sz="850" u="none" cap="none" strike="noStrike">
              <a:solidFill>
                <a:schemeClr val="dk1"/>
              </a:solidFill>
              <a:latin typeface="Calibri"/>
              <a:ea typeface="Calibri"/>
              <a:cs typeface="Calibri"/>
              <a:sym typeface="Calibri"/>
            </a:endParaRPr>
          </a:p>
        </p:txBody>
      </p:sp>
      <p:sp>
        <p:nvSpPr>
          <p:cNvPr id="612" name="Google Shape;612;g3f2b9db38a4_0_65"/>
          <p:cNvSpPr/>
          <p:nvPr/>
        </p:nvSpPr>
        <p:spPr>
          <a:xfrm>
            <a:off x="7040880" y="3657600"/>
            <a:ext cx="1920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(82%)</a:t>
            </a:r>
            <a:endParaRPr b="0" i="0" sz="850" u="none" cap="none" strike="noStrike">
              <a:solidFill>
                <a:schemeClr val="dk1"/>
              </a:solidFill>
              <a:latin typeface="Calibri"/>
              <a:ea typeface="Calibri"/>
              <a:cs typeface="Calibri"/>
              <a:sym typeface="Calibri"/>
            </a:endParaRPr>
          </a:p>
        </p:txBody>
      </p:sp>
      <p:sp>
        <p:nvSpPr>
          <p:cNvPr id="613" name="Google Shape;613;g3f2b9db38a4_0_65"/>
          <p:cNvSpPr/>
          <p:nvPr/>
        </p:nvSpPr>
        <p:spPr>
          <a:xfrm>
            <a:off x="548640" y="4005072"/>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Bull</a:t>
            </a:r>
            <a:endParaRPr b="0" i="0" sz="850" u="none" cap="none" strike="noStrike">
              <a:solidFill>
                <a:schemeClr val="dk1"/>
              </a:solidFill>
              <a:latin typeface="Calibri"/>
              <a:ea typeface="Calibri"/>
              <a:cs typeface="Calibri"/>
              <a:sym typeface="Calibri"/>
            </a:endParaRPr>
          </a:p>
        </p:txBody>
      </p:sp>
      <p:sp>
        <p:nvSpPr>
          <p:cNvPr id="614" name="Google Shape;614;g3f2b9db38a4_0_65"/>
          <p:cNvSpPr/>
          <p:nvPr/>
        </p:nvSpPr>
        <p:spPr>
          <a:xfrm>
            <a:off x="2423160" y="4005072"/>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~13%</a:t>
            </a:r>
            <a:endParaRPr b="0" i="0" sz="850" u="none" cap="none" strike="noStrike">
              <a:solidFill>
                <a:schemeClr val="dk1"/>
              </a:solidFill>
              <a:latin typeface="Calibri"/>
              <a:ea typeface="Calibri"/>
              <a:cs typeface="Calibri"/>
              <a:sym typeface="Calibri"/>
            </a:endParaRPr>
          </a:p>
        </p:txBody>
      </p:sp>
      <p:sp>
        <p:nvSpPr>
          <p:cNvPr id="615" name="Google Shape;615;g3f2b9db38a4_0_65"/>
          <p:cNvSpPr/>
          <p:nvPr/>
        </p:nvSpPr>
        <p:spPr>
          <a:xfrm>
            <a:off x="3154680" y="4005072"/>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30–38%</a:t>
            </a:r>
            <a:endParaRPr b="0" i="0" sz="850" u="none" cap="none" strike="noStrike">
              <a:solidFill>
                <a:schemeClr val="dk1"/>
              </a:solidFill>
              <a:latin typeface="Calibri"/>
              <a:ea typeface="Calibri"/>
              <a:cs typeface="Calibri"/>
              <a:sym typeface="Calibri"/>
            </a:endParaRPr>
          </a:p>
        </p:txBody>
      </p:sp>
      <p:sp>
        <p:nvSpPr>
          <p:cNvPr id="616" name="Google Shape;616;g3f2b9db38a4_0_65"/>
          <p:cNvSpPr/>
          <p:nvPr/>
        </p:nvSpPr>
        <p:spPr>
          <a:xfrm>
            <a:off x="4114800" y="4005072"/>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9.0%</a:t>
            </a:r>
            <a:endParaRPr b="0" i="0" sz="850" u="none" cap="none" strike="noStrike">
              <a:solidFill>
                <a:schemeClr val="dk1"/>
              </a:solidFill>
              <a:latin typeface="Calibri"/>
              <a:ea typeface="Calibri"/>
              <a:cs typeface="Calibri"/>
              <a:sym typeface="Calibri"/>
            </a:endParaRPr>
          </a:p>
        </p:txBody>
      </p:sp>
      <p:sp>
        <p:nvSpPr>
          <p:cNvPr id="617" name="Google Shape;617;g3f2b9db38a4_0_65"/>
          <p:cNvSpPr/>
          <p:nvPr/>
        </p:nvSpPr>
        <p:spPr>
          <a:xfrm>
            <a:off x="5166360" y="4005072"/>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4.0%</a:t>
            </a:r>
            <a:endParaRPr b="0" i="0" sz="850" u="none" cap="none" strike="noStrike">
              <a:solidFill>
                <a:schemeClr val="dk1"/>
              </a:solidFill>
              <a:latin typeface="Calibri"/>
              <a:ea typeface="Calibri"/>
              <a:cs typeface="Calibri"/>
              <a:sym typeface="Calibri"/>
            </a:endParaRPr>
          </a:p>
        </p:txBody>
      </p:sp>
      <p:sp>
        <p:nvSpPr>
          <p:cNvPr id="618" name="Google Shape;618;g3f2b9db38a4_0_65"/>
          <p:cNvSpPr/>
          <p:nvPr/>
        </p:nvSpPr>
        <p:spPr>
          <a:xfrm>
            <a:off x="6217920" y="4005072"/>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~US$39</a:t>
            </a:r>
            <a:endParaRPr b="0" i="0" sz="850" u="none" cap="none" strike="noStrike">
              <a:solidFill>
                <a:schemeClr val="dk1"/>
              </a:solidFill>
              <a:latin typeface="Calibri"/>
              <a:ea typeface="Calibri"/>
              <a:cs typeface="Calibri"/>
              <a:sym typeface="Calibri"/>
            </a:endParaRPr>
          </a:p>
        </p:txBody>
      </p:sp>
      <p:sp>
        <p:nvSpPr>
          <p:cNvPr id="619" name="Google Shape;619;g3f2b9db38a4_0_65"/>
          <p:cNvSpPr/>
          <p:nvPr/>
        </p:nvSpPr>
        <p:spPr>
          <a:xfrm>
            <a:off x="7040880" y="4005072"/>
            <a:ext cx="1920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(63%)</a:t>
            </a:r>
            <a:endParaRPr b="0" i="0" sz="850" u="none" cap="none" strike="noStrike">
              <a:solidFill>
                <a:schemeClr val="dk1"/>
              </a:solidFill>
              <a:latin typeface="Calibri"/>
              <a:ea typeface="Calibri"/>
              <a:cs typeface="Calibri"/>
              <a:sym typeface="Calibri"/>
            </a:endParaRPr>
          </a:p>
        </p:txBody>
      </p:sp>
      <p:sp>
        <p:nvSpPr>
          <p:cNvPr id="620" name="Google Shape;620;g3f2b9db38a4_0_65"/>
          <p:cNvSpPr/>
          <p:nvPr/>
        </p:nvSpPr>
        <p:spPr>
          <a:xfrm>
            <a:off x="548640" y="4352544"/>
            <a:ext cx="1828800" cy="31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Market Price</a:t>
            </a:r>
            <a:endParaRPr b="0" i="0" sz="850" u="none" cap="none" strike="noStrike">
              <a:solidFill>
                <a:schemeClr val="dk1"/>
              </a:solidFill>
              <a:latin typeface="Calibri"/>
              <a:ea typeface="Calibri"/>
              <a:cs typeface="Calibri"/>
              <a:sym typeface="Calibri"/>
            </a:endParaRPr>
          </a:p>
        </p:txBody>
      </p:sp>
      <p:sp>
        <p:nvSpPr>
          <p:cNvPr id="621" name="Google Shape;621;g3f2b9db38a4_0_65"/>
          <p:cNvSpPr/>
          <p:nvPr/>
        </p:nvSpPr>
        <p:spPr>
          <a:xfrm>
            <a:off x="2423160" y="4352544"/>
            <a:ext cx="6858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t>
            </a:r>
            <a:endParaRPr b="0" i="0" sz="850" u="none" cap="none" strike="noStrike">
              <a:solidFill>
                <a:schemeClr val="dk1"/>
              </a:solidFill>
              <a:latin typeface="Calibri"/>
              <a:ea typeface="Calibri"/>
              <a:cs typeface="Calibri"/>
              <a:sym typeface="Calibri"/>
            </a:endParaRPr>
          </a:p>
        </p:txBody>
      </p:sp>
      <p:sp>
        <p:nvSpPr>
          <p:cNvPr id="622" name="Google Shape;622;g3f2b9db38a4_0_65"/>
          <p:cNvSpPr/>
          <p:nvPr/>
        </p:nvSpPr>
        <p:spPr>
          <a:xfrm>
            <a:off x="3154680" y="4352544"/>
            <a:ext cx="9144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t>
            </a:r>
            <a:endParaRPr b="0" i="0" sz="850" u="none" cap="none" strike="noStrike">
              <a:solidFill>
                <a:schemeClr val="dk1"/>
              </a:solidFill>
              <a:latin typeface="Calibri"/>
              <a:ea typeface="Calibri"/>
              <a:cs typeface="Calibri"/>
              <a:sym typeface="Calibri"/>
            </a:endParaRPr>
          </a:p>
        </p:txBody>
      </p:sp>
      <p:sp>
        <p:nvSpPr>
          <p:cNvPr id="623" name="Google Shape;623;g3f2b9db38a4_0_65"/>
          <p:cNvSpPr/>
          <p:nvPr/>
        </p:nvSpPr>
        <p:spPr>
          <a:xfrm>
            <a:off x="4114800" y="4352544"/>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t>
            </a:r>
            <a:endParaRPr b="0" i="0" sz="850" u="none" cap="none" strike="noStrike">
              <a:solidFill>
                <a:schemeClr val="dk1"/>
              </a:solidFill>
              <a:latin typeface="Calibri"/>
              <a:ea typeface="Calibri"/>
              <a:cs typeface="Calibri"/>
              <a:sym typeface="Calibri"/>
            </a:endParaRPr>
          </a:p>
        </p:txBody>
      </p:sp>
      <p:sp>
        <p:nvSpPr>
          <p:cNvPr id="624" name="Google Shape;624;g3f2b9db38a4_0_65"/>
          <p:cNvSpPr/>
          <p:nvPr/>
        </p:nvSpPr>
        <p:spPr>
          <a:xfrm>
            <a:off x="5166360" y="4352544"/>
            <a:ext cx="10059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a:t>
            </a:r>
            <a:endParaRPr b="0" i="0" sz="850" u="none" cap="none" strike="noStrike">
              <a:solidFill>
                <a:schemeClr val="dk1"/>
              </a:solidFill>
              <a:latin typeface="Calibri"/>
              <a:ea typeface="Calibri"/>
              <a:cs typeface="Calibri"/>
              <a:sym typeface="Calibri"/>
            </a:endParaRPr>
          </a:p>
        </p:txBody>
      </p:sp>
      <p:sp>
        <p:nvSpPr>
          <p:cNvPr id="625" name="Google Shape;625;g3f2b9db38a4_0_65"/>
          <p:cNvSpPr/>
          <p:nvPr/>
        </p:nvSpPr>
        <p:spPr>
          <a:xfrm>
            <a:off x="6217920" y="4352544"/>
            <a:ext cx="777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US$104.49</a:t>
            </a:r>
            <a:endParaRPr b="0" i="0" sz="850" u="none" cap="none" strike="noStrike">
              <a:solidFill>
                <a:schemeClr val="dk1"/>
              </a:solidFill>
              <a:latin typeface="Calibri"/>
              <a:ea typeface="Calibri"/>
              <a:cs typeface="Calibri"/>
              <a:sym typeface="Calibri"/>
            </a:endParaRPr>
          </a:p>
        </p:txBody>
      </p:sp>
      <p:sp>
        <p:nvSpPr>
          <p:cNvPr id="626" name="Google Shape;626;g3f2b9db38a4_0_65"/>
          <p:cNvSpPr/>
          <p:nvPr/>
        </p:nvSpPr>
        <p:spPr>
          <a:xfrm>
            <a:off x="7040880" y="4352544"/>
            <a:ext cx="1920300" cy="31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A6E80"/>
              </a:buClr>
              <a:buSzPts val="850"/>
              <a:buFont typeface="Calibri"/>
              <a:buNone/>
            </a:pPr>
            <a:r>
              <a:rPr b="0" i="0" lang="en-US" sz="850" u="none" cap="none" strike="noStrike">
                <a:solidFill>
                  <a:srgbClr val="5A6E80"/>
                </a:solidFill>
                <a:latin typeface="Calibri"/>
                <a:ea typeface="Calibri"/>
                <a:cs typeface="Calibri"/>
                <a:sym typeface="Calibri"/>
              </a:rPr>
              <a:t>Premium = Westinghouse NAV + uranium optionality + new nuclear build pipeline</a:t>
            </a:r>
            <a:endParaRPr b="0" i="0" sz="850" u="none" cap="none" strike="noStrike">
              <a:solidFill>
                <a:schemeClr val="dk1"/>
              </a:solidFill>
              <a:latin typeface="Calibri"/>
              <a:ea typeface="Calibri"/>
              <a:cs typeface="Calibri"/>
              <a:sym typeface="Calibri"/>
            </a:endParaRPr>
          </a:p>
        </p:txBody>
      </p:sp>
      <p:sp>
        <p:nvSpPr>
          <p:cNvPr id="627" name="Google Shape;627;g3f2b9db38a4_0_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632" name="Shape 632"/>
        <p:cNvGrpSpPr/>
        <p:nvPr/>
      </p:nvGrpSpPr>
      <p:grpSpPr>
        <a:xfrm>
          <a:off x="0" y="0"/>
          <a:ext cx="0" cy="0"/>
          <a:chOff x="0" y="0"/>
          <a:chExt cx="0" cy="0"/>
        </a:xfrm>
      </p:grpSpPr>
      <p:sp>
        <p:nvSpPr>
          <p:cNvPr id="633" name="Google Shape;633;g3efea69e6fa_0_6"/>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4" name="Google Shape;634;g3efea69e6fa_0_6" title="screencapture-prism-tylerhoang-xyz-2026-06-29-13_11_02.png"/>
          <p:cNvPicPr preferRelativeResize="0"/>
          <p:nvPr/>
        </p:nvPicPr>
        <p:blipFill rotWithShape="1">
          <a:blip r:embed="rId3">
            <a:alphaModFix/>
          </a:blip>
          <a:srcRect b="26675" l="15528" r="1567" t="37160"/>
          <a:stretch/>
        </p:blipFill>
        <p:spPr>
          <a:xfrm>
            <a:off x="457200" y="804725"/>
            <a:ext cx="8076576" cy="3598401"/>
          </a:xfrm>
          <a:prstGeom prst="rect">
            <a:avLst/>
          </a:prstGeom>
          <a:noFill/>
          <a:ln>
            <a:noFill/>
          </a:ln>
        </p:spPr>
      </p:pic>
      <p:sp>
        <p:nvSpPr>
          <p:cNvPr id="635" name="Google Shape;635;g3efea69e6fa_0_6"/>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636" name="Google Shape;636;g3efea69e6fa_0_6"/>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DCF Cross-Check — Prism Sanity Check</a:t>
            </a:r>
            <a:endParaRPr b="0" i="0" sz="2800" u="none" cap="none" strike="noStrike">
              <a:solidFill>
                <a:schemeClr val="dk1"/>
              </a:solidFill>
              <a:latin typeface="Calibri"/>
              <a:ea typeface="Calibri"/>
              <a:cs typeface="Calibri"/>
              <a:sym typeface="Calibri"/>
            </a:endParaRPr>
          </a:p>
        </p:txBody>
      </p:sp>
      <p:sp>
        <p:nvSpPr>
          <p:cNvPr id="637" name="Google Shape;637;g3efea69e6fa_0_6"/>
          <p:cNvSpPr txBox="1"/>
          <p:nvPr/>
        </p:nvSpPr>
        <p:spPr>
          <a:xfrm>
            <a:off x="457200" y="4445000"/>
            <a:ext cx="112776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900" u="none" cap="none" strike="noStrike">
                <a:solidFill>
                  <a:srgbClr val="000000"/>
                </a:solidFill>
                <a:latin typeface="Cambria"/>
                <a:ea typeface="Cambria"/>
                <a:cs typeface="Cambria"/>
                <a:sym typeface="Cambria"/>
              </a:rPr>
              <a:t>Source: https://prism.tylerhoang.xyz · Independent sanity check with simplified assumptions — see prior slide for primary DCF</a:t>
            </a:r>
            <a:endParaRPr b="0" i="0" sz="900" u="none" cap="none" strike="noStrike">
              <a:solidFill>
                <a:srgbClr val="000000"/>
              </a:solidFill>
              <a:latin typeface="Cambria"/>
              <a:ea typeface="Cambria"/>
              <a:cs typeface="Cambria"/>
              <a:sym typeface="Cambria"/>
            </a:endParaRPr>
          </a:p>
        </p:txBody>
      </p:sp>
      <p:sp>
        <p:nvSpPr>
          <p:cNvPr id="638" name="Google Shape;638;g3efea69e6fa_0_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643" name="Shape 643"/>
        <p:cNvGrpSpPr/>
        <p:nvPr/>
      </p:nvGrpSpPr>
      <p:grpSpPr>
        <a:xfrm>
          <a:off x="0" y="0"/>
          <a:ext cx="0" cy="0"/>
          <a:chOff x="0" y="0"/>
          <a:chExt cx="0" cy="0"/>
        </a:xfrm>
      </p:grpSpPr>
      <p:sp>
        <p:nvSpPr>
          <p:cNvPr id="644" name="Google Shape;644;g3efea69e6fa_0_70"/>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5" name="Google Shape;645;g3efea69e6fa_0_70" title="screencapture-prism-tylerhoang-xyz-2026-06-29-13_11_02.png"/>
          <p:cNvPicPr preferRelativeResize="0"/>
          <p:nvPr/>
        </p:nvPicPr>
        <p:blipFill rotWithShape="1">
          <a:blip r:embed="rId3">
            <a:alphaModFix/>
          </a:blip>
          <a:srcRect b="10531" l="16220" r="475" t="56080"/>
          <a:stretch/>
        </p:blipFill>
        <p:spPr>
          <a:xfrm>
            <a:off x="403000" y="910675"/>
            <a:ext cx="8115298" cy="3322150"/>
          </a:xfrm>
          <a:prstGeom prst="rect">
            <a:avLst/>
          </a:prstGeom>
          <a:noFill/>
          <a:ln>
            <a:noFill/>
          </a:ln>
        </p:spPr>
      </p:pic>
      <p:sp>
        <p:nvSpPr>
          <p:cNvPr id="646" name="Google Shape;646;g3efea69e6fa_0_70"/>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647" name="Google Shape;647;g3efea69e6fa_0_70"/>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DCF Cross-Check — Prism Sensitivity Table</a:t>
            </a:r>
            <a:endParaRPr b="0" i="0" sz="2800" u="none" cap="none" strike="noStrike">
              <a:solidFill>
                <a:schemeClr val="dk1"/>
              </a:solidFill>
              <a:latin typeface="Calibri"/>
              <a:ea typeface="Calibri"/>
              <a:cs typeface="Calibri"/>
              <a:sym typeface="Calibri"/>
            </a:endParaRPr>
          </a:p>
        </p:txBody>
      </p:sp>
      <p:sp>
        <p:nvSpPr>
          <p:cNvPr id="648" name="Google Shape;648;g3efea69e6fa_0_70"/>
          <p:cNvSpPr txBox="1"/>
          <p:nvPr/>
        </p:nvSpPr>
        <p:spPr>
          <a:xfrm>
            <a:off x="457200" y="4445000"/>
            <a:ext cx="1127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rgbClr val="000000"/>
                </a:solidFill>
                <a:latin typeface="Cambria"/>
                <a:ea typeface="Cambria"/>
                <a:cs typeface="Cambria"/>
                <a:sym typeface="Cambria"/>
              </a:rPr>
              <a:t>Source: https://prism.tylerhoang.xyz · Prism’s own assumptions — see prior slide for primary DCF</a:t>
            </a:r>
            <a:endParaRPr b="0" i="0" sz="1000" u="none" cap="none" strike="noStrike">
              <a:solidFill>
                <a:srgbClr val="000000"/>
              </a:solidFill>
              <a:latin typeface="Cambria"/>
              <a:ea typeface="Cambria"/>
              <a:cs typeface="Cambria"/>
              <a:sym typeface="Cambria"/>
            </a:endParaRPr>
          </a:p>
        </p:txBody>
      </p:sp>
      <p:sp>
        <p:nvSpPr>
          <p:cNvPr id="649" name="Google Shape;649;g3efea69e6fa_0_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654" name="Shape 654"/>
        <p:cNvGrpSpPr/>
        <p:nvPr/>
      </p:nvGrpSpPr>
      <p:grpSpPr>
        <a:xfrm>
          <a:off x="0" y="0"/>
          <a:ext cx="0" cy="0"/>
          <a:chOff x="0" y="0"/>
          <a:chExt cx="0" cy="0"/>
        </a:xfrm>
      </p:grpSpPr>
      <p:sp>
        <p:nvSpPr>
          <p:cNvPr id="655" name="Google Shape;655;g3f2b9db38a4_0_122"/>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g3f2b9db38a4_0_122"/>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657" name="Google Shape;657;g3f2b9db38a4_0_122"/>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Cambria"/>
              <a:buNone/>
            </a:pPr>
            <a:r>
              <a:rPr b="1" i="0" lang="en-US" sz="3000" u="none" cap="none" strike="noStrike">
                <a:solidFill>
                  <a:srgbClr val="FFFFFF"/>
                </a:solidFill>
                <a:latin typeface="Cambria"/>
                <a:ea typeface="Cambria"/>
                <a:cs typeface="Cambria"/>
                <a:sym typeface="Cambria"/>
              </a:rPr>
              <a:t>Price Target Framework</a:t>
            </a:r>
            <a:endParaRPr b="0" i="0" sz="3000" u="none" cap="none" strike="noStrike">
              <a:solidFill>
                <a:schemeClr val="dk1"/>
              </a:solidFill>
              <a:latin typeface="Calibri"/>
              <a:ea typeface="Calibri"/>
              <a:cs typeface="Calibri"/>
              <a:sym typeface="Calibri"/>
            </a:endParaRPr>
          </a:p>
        </p:txBody>
      </p:sp>
      <p:sp>
        <p:nvSpPr>
          <p:cNvPr id="658" name="Google Shape;658;g3f2b9db38a4_0_122"/>
          <p:cNvSpPr/>
          <p:nvPr/>
        </p:nvSpPr>
        <p:spPr>
          <a:xfrm>
            <a:off x="457200" y="804672"/>
            <a:ext cx="8229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12-month view · EV/Adj.EBITDA approach · Adj. EBITDA includes Westinghouse 49% proportionate contribution</a:t>
            </a:r>
            <a:endParaRPr b="0" i="0" sz="1200" u="none" cap="none" strike="noStrike">
              <a:solidFill>
                <a:schemeClr val="dk1"/>
              </a:solidFill>
              <a:latin typeface="Calibri"/>
              <a:ea typeface="Calibri"/>
              <a:cs typeface="Calibri"/>
              <a:sym typeface="Calibri"/>
            </a:endParaRPr>
          </a:p>
        </p:txBody>
      </p:sp>
      <p:sp>
        <p:nvSpPr>
          <p:cNvPr id="659" name="Google Shape;659;g3f2b9db38a4_0_122"/>
          <p:cNvSpPr/>
          <p:nvPr/>
        </p:nvSpPr>
        <p:spPr>
          <a:xfrm>
            <a:off x="365760" y="1115568"/>
            <a:ext cx="8412600" cy="1691700"/>
          </a:xfrm>
          <a:prstGeom prst="roundRect">
            <a:avLst>
              <a:gd fmla="val 4324"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g3f2b9db38a4_0_122"/>
          <p:cNvSpPr/>
          <p:nvPr/>
        </p:nvSpPr>
        <p:spPr>
          <a:xfrm>
            <a:off x="594360" y="1188720"/>
            <a:ext cx="8046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000"/>
              <a:buFont typeface="Cambria"/>
              <a:buNone/>
            </a:pPr>
            <a:r>
              <a:rPr b="1" i="0" lang="en-US" sz="1000" u="none" cap="none" strike="noStrike">
                <a:solidFill>
                  <a:srgbClr val="C9922A"/>
                </a:solidFill>
                <a:latin typeface="Cambria"/>
                <a:ea typeface="Cambria"/>
                <a:cs typeface="Cambria"/>
                <a:sym typeface="Cambria"/>
              </a:rPr>
              <a:t>EV/Adj.EBITDA Sensitivity — FY2026/27E Forward Adj. EBITDA Scenarios</a:t>
            </a:r>
            <a:endParaRPr b="0" i="0" sz="1000" u="none" cap="none" strike="noStrike">
              <a:solidFill>
                <a:schemeClr val="dk1"/>
              </a:solidFill>
              <a:latin typeface="Calibri"/>
              <a:ea typeface="Calibri"/>
              <a:cs typeface="Calibri"/>
              <a:sym typeface="Calibri"/>
            </a:endParaRPr>
          </a:p>
        </p:txBody>
      </p:sp>
      <p:sp>
        <p:nvSpPr>
          <p:cNvPr id="661" name="Google Shape;661;g3f2b9db38a4_0_122"/>
          <p:cNvSpPr/>
          <p:nvPr/>
        </p:nvSpPr>
        <p:spPr>
          <a:xfrm>
            <a:off x="594360" y="1423552"/>
            <a:ext cx="80466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Current stock ~US$104 · Shares ~435M · Net Cash ~CAD$218M · USD/CAD ~0.73 assumed</a:t>
            </a:r>
            <a:endParaRPr b="0" i="0" sz="850" u="none" cap="none" strike="noStrike">
              <a:solidFill>
                <a:schemeClr val="dk1"/>
              </a:solidFill>
              <a:latin typeface="Calibri"/>
              <a:ea typeface="Calibri"/>
              <a:cs typeface="Calibri"/>
              <a:sym typeface="Calibri"/>
            </a:endParaRPr>
          </a:p>
        </p:txBody>
      </p:sp>
      <p:sp>
        <p:nvSpPr>
          <p:cNvPr id="662" name="Google Shape;662;g3f2b9db38a4_0_122"/>
          <p:cNvSpPr/>
          <p:nvPr/>
        </p:nvSpPr>
        <p:spPr>
          <a:xfrm>
            <a:off x="548650" y="1613925"/>
            <a:ext cx="1293300" cy="194700"/>
          </a:xfrm>
          <a:prstGeom prst="rect">
            <a:avLst/>
          </a:prstGeom>
          <a:noFill/>
          <a:ln>
            <a:noFill/>
          </a:ln>
        </p:spPr>
        <p:txBody>
          <a:bodyPr anchorCtr="0" anchor="ctr" bIns="44175" lIns="88375" spcFirstLastPara="1" rIns="88375" wrap="square" tIns="44175">
            <a:noAutofit/>
          </a:bodyPr>
          <a:lstStyle/>
          <a:p>
            <a:pPr indent="0" lvl="0" marL="0" marR="0" rtl="0" algn="l">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Scenario</a:t>
            </a:r>
            <a:endParaRPr b="0" i="0" sz="773" u="none" cap="none" strike="noStrike">
              <a:solidFill>
                <a:schemeClr val="dk1"/>
              </a:solidFill>
              <a:latin typeface="Calibri"/>
              <a:ea typeface="Calibri"/>
              <a:cs typeface="Calibri"/>
              <a:sym typeface="Calibri"/>
            </a:endParaRPr>
          </a:p>
        </p:txBody>
      </p:sp>
      <p:sp>
        <p:nvSpPr>
          <p:cNvPr id="663" name="Google Shape;663;g3f2b9db38a4_0_122"/>
          <p:cNvSpPr/>
          <p:nvPr/>
        </p:nvSpPr>
        <p:spPr>
          <a:xfrm>
            <a:off x="1889765" y="1613925"/>
            <a:ext cx="1484700" cy="1947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Fwd. Adj. EBITDA (CAD$)</a:t>
            </a:r>
            <a:endParaRPr b="0" i="0" sz="773" u="none" cap="none" strike="noStrike">
              <a:solidFill>
                <a:schemeClr val="dk1"/>
              </a:solidFill>
              <a:latin typeface="Calibri"/>
              <a:ea typeface="Calibri"/>
              <a:cs typeface="Calibri"/>
              <a:sym typeface="Calibri"/>
            </a:endParaRPr>
          </a:p>
        </p:txBody>
      </p:sp>
      <p:sp>
        <p:nvSpPr>
          <p:cNvPr id="664" name="Google Shape;664;g3f2b9db38a4_0_122"/>
          <p:cNvSpPr/>
          <p:nvPr/>
        </p:nvSpPr>
        <p:spPr>
          <a:xfrm>
            <a:off x="3422468" y="1613925"/>
            <a:ext cx="1245000" cy="1947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EV/EBITDA Multiple</a:t>
            </a:r>
            <a:endParaRPr b="0" i="0" sz="773" u="none" cap="none" strike="noStrike">
              <a:solidFill>
                <a:schemeClr val="dk1"/>
              </a:solidFill>
              <a:latin typeface="Calibri"/>
              <a:ea typeface="Calibri"/>
              <a:cs typeface="Calibri"/>
              <a:sym typeface="Calibri"/>
            </a:endParaRPr>
          </a:p>
        </p:txBody>
      </p:sp>
      <p:sp>
        <p:nvSpPr>
          <p:cNvPr id="665" name="Google Shape;665;g3f2b9db38a4_0_122"/>
          <p:cNvSpPr/>
          <p:nvPr/>
        </p:nvSpPr>
        <p:spPr>
          <a:xfrm>
            <a:off x="4715686" y="1613925"/>
            <a:ext cx="1484700" cy="1947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Implied EV (CAD$)</a:t>
            </a:r>
            <a:endParaRPr b="0" i="0" sz="773" u="none" cap="none" strike="noStrike">
              <a:solidFill>
                <a:schemeClr val="dk1"/>
              </a:solidFill>
              <a:latin typeface="Calibri"/>
              <a:ea typeface="Calibri"/>
              <a:cs typeface="Calibri"/>
              <a:sym typeface="Calibri"/>
            </a:endParaRPr>
          </a:p>
        </p:txBody>
      </p:sp>
      <p:sp>
        <p:nvSpPr>
          <p:cNvPr id="666" name="Google Shape;666;g3f2b9db38a4_0_122"/>
          <p:cNvSpPr/>
          <p:nvPr/>
        </p:nvSpPr>
        <p:spPr>
          <a:xfrm>
            <a:off x="6248389" y="1613925"/>
            <a:ext cx="1293300" cy="1947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Implied Price (US$)</a:t>
            </a:r>
            <a:endParaRPr b="0" i="0" sz="773" u="none" cap="none" strike="noStrike">
              <a:solidFill>
                <a:schemeClr val="dk1"/>
              </a:solidFill>
              <a:latin typeface="Calibri"/>
              <a:ea typeface="Calibri"/>
              <a:cs typeface="Calibri"/>
              <a:sym typeface="Calibri"/>
            </a:endParaRPr>
          </a:p>
        </p:txBody>
      </p:sp>
      <p:sp>
        <p:nvSpPr>
          <p:cNvPr id="667" name="Google Shape;667;g3f2b9db38a4_0_122"/>
          <p:cNvSpPr/>
          <p:nvPr/>
        </p:nvSpPr>
        <p:spPr>
          <a:xfrm>
            <a:off x="7589505" y="1613925"/>
            <a:ext cx="1005900" cy="1947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C9922A"/>
              </a:buClr>
              <a:buSzPts val="773"/>
              <a:buFont typeface="Cambria"/>
              <a:buNone/>
            </a:pPr>
            <a:r>
              <a:rPr b="1" i="0" lang="en-US" sz="773" u="none" cap="none" strike="noStrike">
                <a:solidFill>
                  <a:srgbClr val="C9922A"/>
                </a:solidFill>
                <a:latin typeface="Cambria"/>
                <a:ea typeface="Cambria"/>
                <a:cs typeface="Cambria"/>
                <a:sym typeface="Cambria"/>
              </a:rPr>
              <a:t>vs. Current</a:t>
            </a:r>
            <a:endParaRPr b="0" i="0" sz="773" u="none" cap="none" strike="noStrike">
              <a:solidFill>
                <a:schemeClr val="dk1"/>
              </a:solidFill>
              <a:latin typeface="Calibri"/>
              <a:ea typeface="Calibri"/>
              <a:cs typeface="Calibri"/>
              <a:sym typeface="Calibri"/>
            </a:endParaRPr>
          </a:p>
        </p:txBody>
      </p:sp>
      <p:sp>
        <p:nvSpPr>
          <p:cNvPr id="668" name="Google Shape;668;g3f2b9db38a4_0_122"/>
          <p:cNvSpPr/>
          <p:nvPr/>
        </p:nvSpPr>
        <p:spPr>
          <a:xfrm>
            <a:off x="548650" y="1834921"/>
            <a:ext cx="1293300" cy="300600"/>
          </a:xfrm>
          <a:prstGeom prst="rect">
            <a:avLst/>
          </a:prstGeom>
          <a:noFill/>
          <a:ln>
            <a:noFill/>
          </a:ln>
        </p:spPr>
        <p:txBody>
          <a:bodyPr anchorCtr="0" anchor="ctr" bIns="44175" lIns="88375" spcFirstLastPara="1" rIns="88375" wrap="square" tIns="44175">
            <a:noAutofit/>
          </a:bodyPr>
          <a:lstStyle/>
          <a:p>
            <a:pPr indent="0" lvl="0" marL="0" marR="0" rtl="0" algn="l">
              <a:lnSpc>
                <a:spcPct val="100000"/>
              </a:lnSpc>
              <a:spcBef>
                <a:spcPts val="0"/>
              </a:spcBef>
              <a:spcAft>
                <a:spcPts val="0"/>
              </a:spcAft>
              <a:buClr>
                <a:srgbClr val="C0392B"/>
              </a:buClr>
              <a:buSzPts val="870"/>
              <a:buFont typeface="Calibri"/>
              <a:buNone/>
            </a:pPr>
            <a:r>
              <a:rPr b="0" i="0" lang="en-US" sz="870" u="none" cap="none" strike="noStrike">
                <a:solidFill>
                  <a:srgbClr val="C0392B"/>
                </a:solidFill>
                <a:latin typeface="Calibri"/>
                <a:ea typeface="Calibri"/>
                <a:cs typeface="Calibri"/>
                <a:sym typeface="Calibri"/>
              </a:rPr>
              <a:t>Bear</a:t>
            </a:r>
            <a:endParaRPr b="0" i="0" sz="870" u="none" cap="none" strike="noStrike">
              <a:solidFill>
                <a:schemeClr val="dk1"/>
              </a:solidFill>
              <a:latin typeface="Calibri"/>
              <a:ea typeface="Calibri"/>
              <a:cs typeface="Calibri"/>
              <a:sym typeface="Calibri"/>
            </a:endParaRPr>
          </a:p>
        </p:txBody>
      </p:sp>
      <p:sp>
        <p:nvSpPr>
          <p:cNvPr id="669" name="Google Shape;669;g3f2b9db38a4_0_122"/>
          <p:cNvSpPr/>
          <p:nvPr/>
        </p:nvSpPr>
        <p:spPr>
          <a:xfrm>
            <a:off x="1889765" y="1834921"/>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C$1,600M</a:t>
            </a:r>
            <a:endParaRPr b="0" i="0" sz="870" u="none" cap="none" strike="noStrike">
              <a:solidFill>
                <a:schemeClr val="dk1"/>
              </a:solidFill>
              <a:latin typeface="Calibri"/>
              <a:ea typeface="Calibri"/>
              <a:cs typeface="Calibri"/>
              <a:sym typeface="Calibri"/>
            </a:endParaRPr>
          </a:p>
        </p:txBody>
      </p:sp>
      <p:sp>
        <p:nvSpPr>
          <p:cNvPr id="670" name="Google Shape;670;g3f2b9db38a4_0_122"/>
          <p:cNvSpPr/>
          <p:nvPr/>
        </p:nvSpPr>
        <p:spPr>
          <a:xfrm>
            <a:off x="3422468" y="1834921"/>
            <a:ext cx="12450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28x</a:t>
            </a:r>
            <a:endParaRPr b="0" i="0" sz="870" u="none" cap="none" strike="noStrike">
              <a:solidFill>
                <a:schemeClr val="dk1"/>
              </a:solidFill>
              <a:latin typeface="Calibri"/>
              <a:ea typeface="Calibri"/>
              <a:cs typeface="Calibri"/>
              <a:sym typeface="Calibri"/>
            </a:endParaRPr>
          </a:p>
        </p:txBody>
      </p:sp>
      <p:sp>
        <p:nvSpPr>
          <p:cNvPr id="671" name="Google Shape;671;g3f2b9db38a4_0_122"/>
          <p:cNvSpPr/>
          <p:nvPr/>
        </p:nvSpPr>
        <p:spPr>
          <a:xfrm>
            <a:off x="4715686" y="1834921"/>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~C$44.8B</a:t>
            </a:r>
            <a:endParaRPr b="0" i="0" sz="870" u="none" cap="none" strike="noStrike">
              <a:solidFill>
                <a:schemeClr val="dk1"/>
              </a:solidFill>
              <a:latin typeface="Calibri"/>
              <a:ea typeface="Calibri"/>
              <a:cs typeface="Calibri"/>
              <a:sym typeface="Calibri"/>
            </a:endParaRPr>
          </a:p>
        </p:txBody>
      </p:sp>
      <p:sp>
        <p:nvSpPr>
          <p:cNvPr id="672" name="Google Shape;672;g3f2b9db38a4_0_122"/>
          <p:cNvSpPr/>
          <p:nvPr/>
        </p:nvSpPr>
        <p:spPr>
          <a:xfrm>
            <a:off x="6248389" y="1834921"/>
            <a:ext cx="12933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~US$75</a:t>
            </a:r>
            <a:endParaRPr b="0" i="0" sz="870" u="none" cap="none" strike="noStrike">
              <a:solidFill>
                <a:schemeClr val="dk1"/>
              </a:solidFill>
              <a:latin typeface="Calibri"/>
              <a:ea typeface="Calibri"/>
              <a:cs typeface="Calibri"/>
              <a:sym typeface="Calibri"/>
            </a:endParaRPr>
          </a:p>
        </p:txBody>
      </p:sp>
      <p:sp>
        <p:nvSpPr>
          <p:cNvPr id="673" name="Google Shape;673;g3f2b9db38a4_0_122"/>
          <p:cNvSpPr/>
          <p:nvPr/>
        </p:nvSpPr>
        <p:spPr>
          <a:xfrm>
            <a:off x="7589505" y="1834921"/>
            <a:ext cx="10059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-28%</a:t>
            </a:r>
            <a:endParaRPr b="0" i="0" sz="870" u="none" cap="none" strike="noStrike">
              <a:solidFill>
                <a:schemeClr val="dk1"/>
              </a:solidFill>
              <a:latin typeface="Calibri"/>
              <a:ea typeface="Calibri"/>
              <a:cs typeface="Calibri"/>
              <a:sym typeface="Calibri"/>
            </a:endParaRPr>
          </a:p>
        </p:txBody>
      </p:sp>
      <p:sp>
        <p:nvSpPr>
          <p:cNvPr id="674" name="Google Shape;674;g3f2b9db38a4_0_122"/>
          <p:cNvSpPr/>
          <p:nvPr/>
        </p:nvSpPr>
        <p:spPr>
          <a:xfrm>
            <a:off x="548650" y="2170834"/>
            <a:ext cx="1293300" cy="300600"/>
          </a:xfrm>
          <a:prstGeom prst="rect">
            <a:avLst/>
          </a:prstGeom>
          <a:noFill/>
          <a:ln>
            <a:noFill/>
          </a:ln>
        </p:spPr>
        <p:txBody>
          <a:bodyPr anchorCtr="0" anchor="ctr" bIns="44175" lIns="88375" spcFirstLastPara="1" rIns="88375" wrap="square" tIns="44175">
            <a:noAutofit/>
          </a:bodyPr>
          <a:lstStyle/>
          <a:p>
            <a:pPr indent="0" lvl="0" marL="0" marR="0" rtl="0" algn="l">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Base</a:t>
            </a:r>
            <a:endParaRPr b="0" i="0" sz="870" u="none" cap="none" strike="noStrike">
              <a:solidFill>
                <a:schemeClr val="dk1"/>
              </a:solidFill>
              <a:latin typeface="Calibri"/>
              <a:ea typeface="Calibri"/>
              <a:cs typeface="Calibri"/>
              <a:sym typeface="Calibri"/>
            </a:endParaRPr>
          </a:p>
        </p:txBody>
      </p:sp>
      <p:sp>
        <p:nvSpPr>
          <p:cNvPr id="675" name="Google Shape;675;g3f2b9db38a4_0_122"/>
          <p:cNvSpPr/>
          <p:nvPr/>
        </p:nvSpPr>
        <p:spPr>
          <a:xfrm>
            <a:off x="1889765" y="2170834"/>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C$2,100M</a:t>
            </a:r>
            <a:endParaRPr b="0" i="0" sz="870" u="none" cap="none" strike="noStrike">
              <a:solidFill>
                <a:schemeClr val="dk1"/>
              </a:solidFill>
              <a:latin typeface="Calibri"/>
              <a:ea typeface="Calibri"/>
              <a:cs typeface="Calibri"/>
              <a:sym typeface="Calibri"/>
            </a:endParaRPr>
          </a:p>
        </p:txBody>
      </p:sp>
      <p:sp>
        <p:nvSpPr>
          <p:cNvPr id="676" name="Google Shape;676;g3f2b9db38a4_0_122"/>
          <p:cNvSpPr/>
          <p:nvPr/>
        </p:nvSpPr>
        <p:spPr>
          <a:xfrm>
            <a:off x="3422468" y="2170834"/>
            <a:ext cx="12450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32x</a:t>
            </a:r>
            <a:endParaRPr b="0" i="0" sz="870" u="none" cap="none" strike="noStrike">
              <a:solidFill>
                <a:schemeClr val="dk1"/>
              </a:solidFill>
              <a:latin typeface="Calibri"/>
              <a:ea typeface="Calibri"/>
              <a:cs typeface="Calibri"/>
              <a:sym typeface="Calibri"/>
            </a:endParaRPr>
          </a:p>
        </p:txBody>
      </p:sp>
      <p:sp>
        <p:nvSpPr>
          <p:cNvPr id="677" name="Google Shape;677;g3f2b9db38a4_0_122"/>
          <p:cNvSpPr/>
          <p:nvPr/>
        </p:nvSpPr>
        <p:spPr>
          <a:xfrm>
            <a:off x="4715686" y="2170834"/>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~C$67.2B</a:t>
            </a:r>
            <a:endParaRPr b="0" i="0" sz="870" u="none" cap="none" strike="noStrike">
              <a:solidFill>
                <a:schemeClr val="dk1"/>
              </a:solidFill>
              <a:latin typeface="Calibri"/>
              <a:ea typeface="Calibri"/>
              <a:cs typeface="Calibri"/>
              <a:sym typeface="Calibri"/>
            </a:endParaRPr>
          </a:p>
        </p:txBody>
      </p:sp>
      <p:sp>
        <p:nvSpPr>
          <p:cNvPr id="678" name="Google Shape;678;g3f2b9db38a4_0_122"/>
          <p:cNvSpPr/>
          <p:nvPr/>
        </p:nvSpPr>
        <p:spPr>
          <a:xfrm>
            <a:off x="6248389" y="2170834"/>
            <a:ext cx="12933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~US$113</a:t>
            </a:r>
            <a:endParaRPr b="0" i="0" sz="870" u="none" cap="none" strike="noStrike">
              <a:solidFill>
                <a:schemeClr val="dk1"/>
              </a:solidFill>
              <a:latin typeface="Calibri"/>
              <a:ea typeface="Calibri"/>
              <a:cs typeface="Calibri"/>
              <a:sym typeface="Calibri"/>
            </a:endParaRPr>
          </a:p>
        </p:txBody>
      </p:sp>
      <p:sp>
        <p:nvSpPr>
          <p:cNvPr id="679" name="Google Shape;679;g3f2b9db38a4_0_122"/>
          <p:cNvSpPr/>
          <p:nvPr/>
        </p:nvSpPr>
        <p:spPr>
          <a:xfrm>
            <a:off x="7589505" y="2170834"/>
            <a:ext cx="10059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FFFFFF"/>
              </a:buClr>
              <a:buSzPts val="870"/>
              <a:buFont typeface="Calibri"/>
              <a:buNone/>
            </a:pPr>
            <a:r>
              <a:rPr b="1" i="0" lang="en-US" sz="870" u="none" cap="none" strike="noStrike">
                <a:solidFill>
                  <a:srgbClr val="FFFFFF"/>
                </a:solidFill>
                <a:latin typeface="Calibri"/>
                <a:ea typeface="Calibri"/>
                <a:cs typeface="Calibri"/>
                <a:sym typeface="Calibri"/>
              </a:rPr>
              <a:t>+8%</a:t>
            </a:r>
            <a:endParaRPr b="0" i="0" sz="870" u="none" cap="none" strike="noStrike">
              <a:solidFill>
                <a:schemeClr val="dk1"/>
              </a:solidFill>
              <a:latin typeface="Calibri"/>
              <a:ea typeface="Calibri"/>
              <a:cs typeface="Calibri"/>
              <a:sym typeface="Calibri"/>
            </a:endParaRPr>
          </a:p>
        </p:txBody>
      </p:sp>
      <p:sp>
        <p:nvSpPr>
          <p:cNvPr id="680" name="Google Shape;680;g3f2b9db38a4_0_122"/>
          <p:cNvSpPr/>
          <p:nvPr/>
        </p:nvSpPr>
        <p:spPr>
          <a:xfrm>
            <a:off x="548650" y="2506748"/>
            <a:ext cx="1293300" cy="300600"/>
          </a:xfrm>
          <a:prstGeom prst="rect">
            <a:avLst/>
          </a:prstGeom>
          <a:noFill/>
          <a:ln>
            <a:noFill/>
          </a:ln>
        </p:spPr>
        <p:txBody>
          <a:bodyPr anchorCtr="0" anchor="ctr" bIns="44175" lIns="88375" spcFirstLastPara="1" rIns="88375" wrap="square" tIns="44175">
            <a:noAutofit/>
          </a:bodyPr>
          <a:lstStyle/>
          <a:p>
            <a:pPr indent="0" lvl="0" marL="0" marR="0" rtl="0" algn="l">
              <a:lnSpc>
                <a:spcPct val="100000"/>
              </a:lnSpc>
              <a:spcBef>
                <a:spcPts val="0"/>
              </a:spcBef>
              <a:spcAft>
                <a:spcPts val="0"/>
              </a:spcAft>
              <a:buClr>
                <a:srgbClr val="2ECC71"/>
              </a:buClr>
              <a:buSzPts val="870"/>
              <a:buFont typeface="Calibri"/>
              <a:buNone/>
            </a:pPr>
            <a:r>
              <a:rPr b="0" i="0" lang="en-US" sz="870" u="none" cap="none" strike="noStrike">
                <a:solidFill>
                  <a:srgbClr val="2ECC71"/>
                </a:solidFill>
                <a:latin typeface="Calibri"/>
                <a:ea typeface="Calibri"/>
                <a:cs typeface="Calibri"/>
                <a:sym typeface="Calibri"/>
              </a:rPr>
              <a:t>Bull</a:t>
            </a:r>
            <a:endParaRPr b="0" i="0" sz="870" u="none" cap="none" strike="noStrike">
              <a:solidFill>
                <a:schemeClr val="dk1"/>
              </a:solidFill>
              <a:latin typeface="Calibri"/>
              <a:ea typeface="Calibri"/>
              <a:cs typeface="Calibri"/>
              <a:sym typeface="Calibri"/>
            </a:endParaRPr>
          </a:p>
        </p:txBody>
      </p:sp>
      <p:sp>
        <p:nvSpPr>
          <p:cNvPr id="681" name="Google Shape;681;g3f2b9db38a4_0_122"/>
          <p:cNvSpPr/>
          <p:nvPr/>
        </p:nvSpPr>
        <p:spPr>
          <a:xfrm>
            <a:off x="1889765" y="2506748"/>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C$2,600M</a:t>
            </a:r>
            <a:endParaRPr b="0" i="0" sz="870" u="none" cap="none" strike="noStrike">
              <a:solidFill>
                <a:schemeClr val="dk1"/>
              </a:solidFill>
              <a:latin typeface="Calibri"/>
              <a:ea typeface="Calibri"/>
              <a:cs typeface="Calibri"/>
              <a:sym typeface="Calibri"/>
            </a:endParaRPr>
          </a:p>
        </p:txBody>
      </p:sp>
      <p:sp>
        <p:nvSpPr>
          <p:cNvPr id="682" name="Google Shape;682;g3f2b9db38a4_0_122"/>
          <p:cNvSpPr/>
          <p:nvPr/>
        </p:nvSpPr>
        <p:spPr>
          <a:xfrm>
            <a:off x="3422468" y="2506748"/>
            <a:ext cx="12450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36x</a:t>
            </a:r>
            <a:endParaRPr b="0" i="0" sz="870" u="none" cap="none" strike="noStrike">
              <a:solidFill>
                <a:schemeClr val="dk1"/>
              </a:solidFill>
              <a:latin typeface="Calibri"/>
              <a:ea typeface="Calibri"/>
              <a:cs typeface="Calibri"/>
              <a:sym typeface="Calibri"/>
            </a:endParaRPr>
          </a:p>
        </p:txBody>
      </p:sp>
      <p:sp>
        <p:nvSpPr>
          <p:cNvPr id="683" name="Google Shape;683;g3f2b9db38a4_0_122"/>
          <p:cNvSpPr/>
          <p:nvPr/>
        </p:nvSpPr>
        <p:spPr>
          <a:xfrm>
            <a:off x="4715686" y="2506748"/>
            <a:ext cx="14847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~C$93.6B</a:t>
            </a:r>
            <a:endParaRPr b="0" i="0" sz="870" u="none" cap="none" strike="noStrike">
              <a:solidFill>
                <a:schemeClr val="dk1"/>
              </a:solidFill>
              <a:latin typeface="Calibri"/>
              <a:ea typeface="Calibri"/>
              <a:cs typeface="Calibri"/>
              <a:sym typeface="Calibri"/>
            </a:endParaRPr>
          </a:p>
        </p:txBody>
      </p:sp>
      <p:sp>
        <p:nvSpPr>
          <p:cNvPr id="684" name="Google Shape;684;g3f2b9db38a4_0_122"/>
          <p:cNvSpPr/>
          <p:nvPr/>
        </p:nvSpPr>
        <p:spPr>
          <a:xfrm>
            <a:off x="6248389" y="2506748"/>
            <a:ext cx="12933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~US$157</a:t>
            </a:r>
            <a:endParaRPr b="0" i="0" sz="870" u="none" cap="none" strike="noStrike">
              <a:solidFill>
                <a:schemeClr val="dk1"/>
              </a:solidFill>
              <a:latin typeface="Calibri"/>
              <a:ea typeface="Calibri"/>
              <a:cs typeface="Calibri"/>
              <a:sym typeface="Calibri"/>
            </a:endParaRPr>
          </a:p>
        </p:txBody>
      </p:sp>
      <p:sp>
        <p:nvSpPr>
          <p:cNvPr id="685" name="Google Shape;685;g3f2b9db38a4_0_122"/>
          <p:cNvSpPr/>
          <p:nvPr/>
        </p:nvSpPr>
        <p:spPr>
          <a:xfrm>
            <a:off x="7589505" y="2506748"/>
            <a:ext cx="1005900" cy="300600"/>
          </a:xfrm>
          <a:prstGeom prst="rect">
            <a:avLst/>
          </a:prstGeom>
          <a:noFill/>
          <a:ln>
            <a:noFill/>
          </a:ln>
        </p:spPr>
        <p:txBody>
          <a:bodyPr anchorCtr="0" anchor="ctr" bIns="44175" lIns="88375" spcFirstLastPara="1" rIns="88375" wrap="square" tIns="44175">
            <a:noAutofit/>
          </a:bodyPr>
          <a:lstStyle/>
          <a:p>
            <a:pPr indent="0" lvl="0" marL="0" marR="0" rtl="0" algn="ctr">
              <a:lnSpc>
                <a:spcPct val="100000"/>
              </a:lnSpc>
              <a:spcBef>
                <a:spcPts val="0"/>
              </a:spcBef>
              <a:spcAft>
                <a:spcPts val="0"/>
              </a:spcAft>
              <a:buClr>
                <a:srgbClr val="7A9BB5"/>
              </a:buClr>
              <a:buSzPts val="870"/>
              <a:buFont typeface="Calibri"/>
              <a:buNone/>
            </a:pPr>
            <a:r>
              <a:rPr b="0" i="0" lang="en-US" sz="870" u="none" cap="none" strike="noStrike">
                <a:solidFill>
                  <a:srgbClr val="7A9BB5"/>
                </a:solidFill>
                <a:latin typeface="Calibri"/>
                <a:ea typeface="Calibri"/>
                <a:cs typeface="Calibri"/>
                <a:sym typeface="Calibri"/>
              </a:rPr>
              <a:t>+51%</a:t>
            </a:r>
            <a:endParaRPr b="0" i="0" sz="870" u="none" cap="none" strike="noStrike">
              <a:solidFill>
                <a:schemeClr val="dk1"/>
              </a:solidFill>
              <a:latin typeface="Calibri"/>
              <a:ea typeface="Calibri"/>
              <a:cs typeface="Calibri"/>
              <a:sym typeface="Calibri"/>
            </a:endParaRPr>
          </a:p>
        </p:txBody>
      </p:sp>
      <p:sp>
        <p:nvSpPr>
          <p:cNvPr id="686" name="Google Shape;686;g3f2b9db38a4_0_1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691" name="Shape 691"/>
        <p:cNvGrpSpPr/>
        <p:nvPr/>
      </p:nvGrpSpPr>
      <p:grpSpPr>
        <a:xfrm>
          <a:off x="0" y="0"/>
          <a:ext cx="0" cy="0"/>
          <a:chOff x="0" y="0"/>
          <a:chExt cx="0" cy="0"/>
        </a:xfrm>
      </p:grpSpPr>
      <p:sp>
        <p:nvSpPr>
          <p:cNvPr id="692" name="Google Shape;692;g3f2b9db38a4_0_157"/>
          <p:cNvSpPr/>
          <p:nvPr/>
        </p:nvSpPr>
        <p:spPr>
          <a:xfrm>
            <a:off x="457200" y="36576"/>
            <a:ext cx="2011800" cy="219600"/>
          </a:xfrm>
          <a:prstGeom prst="roundRect">
            <a:avLst>
              <a:gd fmla="val 25000" name="adj"/>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3f2b9db38a4_0_157"/>
          <p:cNvSpPr/>
          <p:nvPr/>
        </p:nvSpPr>
        <p:spPr>
          <a:xfrm>
            <a:off x="457200" y="36576"/>
            <a:ext cx="20118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Calibri"/>
                <a:ea typeface="Calibri"/>
                <a:cs typeface="Calibri"/>
                <a:sym typeface="Calibri"/>
              </a:rPr>
              <a:t>03 · VALUATION</a:t>
            </a:r>
            <a:endParaRPr b="0" i="0" sz="900" u="none" cap="none" strike="noStrike">
              <a:solidFill>
                <a:schemeClr val="dk1"/>
              </a:solidFill>
              <a:latin typeface="Calibri"/>
              <a:ea typeface="Calibri"/>
              <a:cs typeface="Calibri"/>
              <a:sym typeface="Calibri"/>
            </a:endParaRPr>
          </a:p>
        </p:txBody>
      </p:sp>
      <p:sp>
        <p:nvSpPr>
          <p:cNvPr id="694" name="Google Shape;694;g3f2b9db38a4_0_157"/>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mbria"/>
                <a:ea typeface="Cambria"/>
                <a:cs typeface="Cambria"/>
                <a:sym typeface="Cambria"/>
              </a:rPr>
              <a:t>Uranium Operating Leverage &amp; Contract Book</a:t>
            </a:r>
            <a:endParaRPr b="0" i="0" sz="2800" u="none" cap="none" strike="noStrike">
              <a:solidFill>
                <a:schemeClr val="dk1"/>
              </a:solidFill>
              <a:latin typeface="Calibri"/>
              <a:ea typeface="Calibri"/>
              <a:cs typeface="Calibri"/>
              <a:sym typeface="Calibri"/>
            </a:endParaRPr>
          </a:p>
        </p:txBody>
      </p:sp>
      <p:sp>
        <p:nvSpPr>
          <p:cNvPr id="695" name="Google Shape;695;g3f2b9db38a4_0_157"/>
          <p:cNvSpPr/>
          <p:nvPr/>
        </p:nvSpPr>
        <p:spPr>
          <a:xfrm>
            <a:off x="457200" y="804672"/>
            <a:ext cx="82296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A9BB5"/>
                </a:solidFill>
                <a:latin typeface="Calibri"/>
                <a:ea typeface="Calibri"/>
                <a:cs typeface="Calibri"/>
                <a:sym typeface="Calibri"/>
              </a:rPr>
              <a:t>FY2026 guidance: C$85–89/lb avg realized · ~29–32M lb deliveries · Each C$1/lb = ~C$30M gross profit impact</a:t>
            </a:r>
            <a:endParaRPr b="0" i="0" sz="1100" u="none" cap="none" strike="noStrike">
              <a:solidFill>
                <a:schemeClr val="dk1"/>
              </a:solidFill>
              <a:latin typeface="Calibri"/>
              <a:ea typeface="Calibri"/>
              <a:cs typeface="Calibri"/>
              <a:sym typeface="Calibri"/>
            </a:endParaRPr>
          </a:p>
        </p:txBody>
      </p:sp>
      <p:sp>
        <p:nvSpPr>
          <p:cNvPr id="696" name="Google Shape;696;g3f2b9db38a4_0_157"/>
          <p:cNvSpPr/>
          <p:nvPr/>
        </p:nvSpPr>
        <p:spPr>
          <a:xfrm>
            <a:off x="365760" y="1219200"/>
            <a:ext cx="4115700" cy="2600100"/>
          </a:xfrm>
          <a:prstGeom prst="roundRect">
            <a:avLst>
              <a:gd fmla="val 4211"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3f2b9db38a4_0_157"/>
          <p:cNvSpPr/>
          <p:nvPr/>
        </p:nvSpPr>
        <p:spPr>
          <a:xfrm>
            <a:off x="548650" y="1292352"/>
            <a:ext cx="37494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C9922A"/>
                </a:solidFill>
                <a:latin typeface="Cambria"/>
                <a:ea typeface="Cambria"/>
                <a:cs typeface="Cambria"/>
                <a:sym typeface="Cambria"/>
              </a:rPr>
              <a:t>Uranium Price Sensitivity</a:t>
            </a:r>
            <a:endParaRPr b="0" i="0" sz="1000" u="none" cap="none" strike="noStrike">
              <a:solidFill>
                <a:schemeClr val="dk1"/>
              </a:solidFill>
              <a:latin typeface="Calibri"/>
              <a:ea typeface="Calibri"/>
              <a:cs typeface="Calibri"/>
              <a:sym typeface="Calibri"/>
            </a:endParaRPr>
          </a:p>
        </p:txBody>
      </p:sp>
      <p:sp>
        <p:nvSpPr>
          <p:cNvPr id="698" name="Google Shape;698;g3f2b9db38a4_0_157"/>
          <p:cNvSpPr/>
          <p:nvPr/>
        </p:nvSpPr>
        <p:spPr>
          <a:xfrm>
            <a:off x="548650" y="1584000"/>
            <a:ext cx="3749400" cy="54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mbria"/>
                <a:ea typeface="Cambria"/>
                <a:cs typeface="Cambria"/>
                <a:sym typeface="Cambria"/>
              </a:rPr>
              <a:t>~C$150M</a:t>
            </a:r>
            <a:endParaRPr b="0" i="0" sz="3600" u="none" cap="none" strike="noStrike">
              <a:solidFill>
                <a:schemeClr val="dk1"/>
              </a:solidFill>
              <a:latin typeface="Calibri"/>
              <a:ea typeface="Calibri"/>
              <a:cs typeface="Calibri"/>
              <a:sym typeface="Calibri"/>
            </a:endParaRPr>
          </a:p>
        </p:txBody>
      </p:sp>
      <p:sp>
        <p:nvSpPr>
          <p:cNvPr id="699" name="Google Shape;699;g3f2b9db38a4_0_157"/>
          <p:cNvSpPr/>
          <p:nvPr/>
        </p:nvSpPr>
        <p:spPr>
          <a:xfrm>
            <a:off x="548650" y="2150640"/>
            <a:ext cx="37494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7A9BB5"/>
                </a:solidFill>
                <a:latin typeface="Calibri"/>
                <a:ea typeface="Calibri"/>
                <a:cs typeface="Calibri"/>
                <a:sym typeface="Calibri"/>
              </a:rPr>
              <a:t>gross profit per C$5/lb realized price move × ~30M lb deliveries</a:t>
            </a:r>
            <a:endParaRPr b="0" i="0" sz="900" u="none" cap="none" strike="noStrike">
              <a:solidFill>
                <a:schemeClr val="dk1"/>
              </a:solidFill>
              <a:latin typeface="Calibri"/>
              <a:ea typeface="Calibri"/>
              <a:cs typeface="Calibri"/>
              <a:sym typeface="Calibri"/>
            </a:endParaRPr>
          </a:p>
        </p:txBody>
      </p:sp>
      <p:sp>
        <p:nvSpPr>
          <p:cNvPr id="700" name="Google Shape;700;g3f2b9db38a4_0_157"/>
          <p:cNvSpPr/>
          <p:nvPr/>
        </p:nvSpPr>
        <p:spPr>
          <a:xfrm>
            <a:off x="548650" y="2369000"/>
            <a:ext cx="3749400" cy="292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50"/>
              <a:buFont typeface="Arial"/>
              <a:buNone/>
            </a:pPr>
            <a:r>
              <a:rPr b="0" i="0" lang="en-US" sz="850" u="none" cap="none" strike="noStrike">
                <a:solidFill>
                  <a:srgbClr val="FFFFFF"/>
                </a:solidFill>
                <a:latin typeface="Calibri"/>
                <a:ea typeface="Calibri"/>
                <a:cs typeface="Calibri"/>
                <a:sym typeface="Calibri"/>
              </a:rPr>
              <a:t>C$1/lb × ~30M lb = C$30M · 2026 guidance: C$85–89/lb avg realized · Each C$5/lb upside = ~C$150M gross profit</a:t>
            </a:r>
            <a:endParaRPr b="0" i="0" sz="850" u="none" cap="none" strike="noStrike">
              <a:solidFill>
                <a:schemeClr val="dk1"/>
              </a:solidFill>
              <a:latin typeface="Calibri"/>
              <a:ea typeface="Calibri"/>
              <a:cs typeface="Calibri"/>
              <a:sym typeface="Calibri"/>
            </a:endParaRPr>
          </a:p>
        </p:txBody>
      </p:sp>
      <p:sp>
        <p:nvSpPr>
          <p:cNvPr id="701" name="Google Shape;701;g3f2b9db38a4_0_157"/>
          <p:cNvSpPr/>
          <p:nvPr/>
        </p:nvSpPr>
        <p:spPr>
          <a:xfrm>
            <a:off x="4663960" y="1219200"/>
            <a:ext cx="3913500" cy="2600100"/>
          </a:xfrm>
          <a:prstGeom prst="roundRect">
            <a:avLst>
              <a:gd fmla="val 4211"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3f2b9db38a4_0_157"/>
          <p:cNvSpPr/>
          <p:nvPr/>
        </p:nvSpPr>
        <p:spPr>
          <a:xfrm>
            <a:off x="4846840" y="1292352"/>
            <a:ext cx="3547500" cy="25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C9922A"/>
                </a:solidFill>
                <a:latin typeface="Cambria"/>
                <a:ea typeface="Cambria"/>
                <a:cs typeface="Cambria"/>
                <a:sym typeface="Cambria"/>
              </a:rPr>
              <a:t>Contract Book Signal</a:t>
            </a:r>
            <a:endParaRPr b="0" i="0" sz="1000" u="none" cap="none" strike="noStrike">
              <a:solidFill>
                <a:schemeClr val="dk1"/>
              </a:solidFill>
              <a:latin typeface="Calibri"/>
              <a:ea typeface="Calibri"/>
              <a:cs typeface="Calibri"/>
              <a:sym typeface="Calibri"/>
            </a:endParaRPr>
          </a:p>
        </p:txBody>
      </p:sp>
      <p:sp>
        <p:nvSpPr>
          <p:cNvPr id="703" name="Google Shape;703;g3f2b9db38a4_0_157"/>
          <p:cNvSpPr/>
          <p:nvPr/>
        </p:nvSpPr>
        <p:spPr>
          <a:xfrm>
            <a:off x="4846840" y="1584000"/>
            <a:ext cx="3547500" cy="54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mbria"/>
                <a:ea typeface="Cambria"/>
                <a:cs typeface="Cambria"/>
                <a:sym typeface="Cambria"/>
              </a:rPr>
              <a:t>~230M lb</a:t>
            </a:r>
            <a:endParaRPr b="0" i="0" sz="3600" u="none" cap="none" strike="noStrike">
              <a:solidFill>
                <a:schemeClr val="dk1"/>
              </a:solidFill>
              <a:latin typeface="Calibri"/>
              <a:ea typeface="Calibri"/>
              <a:cs typeface="Calibri"/>
              <a:sym typeface="Calibri"/>
            </a:endParaRPr>
          </a:p>
        </p:txBody>
      </p:sp>
      <p:sp>
        <p:nvSpPr>
          <p:cNvPr id="704" name="Google Shape;704;g3f2b9db38a4_0_157"/>
          <p:cNvSpPr/>
          <p:nvPr/>
        </p:nvSpPr>
        <p:spPr>
          <a:xfrm>
            <a:off x="4846840" y="2150640"/>
            <a:ext cx="3547500" cy="21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7A9BB5"/>
                </a:solidFill>
                <a:latin typeface="Calibri"/>
                <a:ea typeface="Calibri"/>
                <a:cs typeface="Calibri"/>
                <a:sym typeface="Calibri"/>
              </a:rPr>
              <a:t>under long-term contract (as of June 2026)</a:t>
            </a:r>
            <a:endParaRPr b="0" i="0" sz="900" u="none" cap="none" strike="noStrike">
              <a:solidFill>
                <a:schemeClr val="dk1"/>
              </a:solidFill>
              <a:latin typeface="Calibri"/>
              <a:ea typeface="Calibri"/>
              <a:cs typeface="Calibri"/>
              <a:sym typeface="Calibri"/>
            </a:endParaRPr>
          </a:p>
        </p:txBody>
      </p:sp>
      <p:sp>
        <p:nvSpPr>
          <p:cNvPr id="705" name="Google Shape;705;g3f2b9db38a4_0_157"/>
          <p:cNvSpPr/>
          <p:nvPr/>
        </p:nvSpPr>
        <p:spPr>
          <a:xfrm>
            <a:off x="4846840" y="2369000"/>
            <a:ext cx="3547500" cy="29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7A9BB5"/>
                </a:solidFill>
                <a:latin typeface="Calibri"/>
                <a:ea typeface="Calibri"/>
                <a:cs typeface="Calibri"/>
                <a:sym typeface="Calibri"/>
              </a:rPr>
              <a:t>~28M lb/yr avg · next 5 years</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7A9BB5"/>
                </a:solidFill>
                <a:latin typeface="Calibri"/>
                <a:ea typeface="Calibri"/>
                <a:cs typeface="Calibri"/>
                <a:sym typeface="Calibri"/>
              </a:rPr>
              <a:t>~25% of reserves/resources committed</a:t>
            </a:r>
            <a:endParaRPr b="0" i="0" sz="900" u="none" cap="none" strike="noStrike">
              <a:solidFill>
                <a:schemeClr val="dk1"/>
              </a:solidFill>
              <a:latin typeface="Calibri"/>
              <a:ea typeface="Calibri"/>
              <a:cs typeface="Calibri"/>
              <a:sym typeface="Calibri"/>
            </a:endParaRPr>
          </a:p>
        </p:txBody>
      </p:sp>
      <p:sp>
        <p:nvSpPr>
          <p:cNvPr id="706" name="Google Shape;706;g3f2b9db38a4_0_157"/>
          <p:cNvSpPr/>
          <p:nvPr/>
        </p:nvSpPr>
        <p:spPr>
          <a:xfrm>
            <a:off x="457200" y="3947000"/>
            <a:ext cx="82296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7A9BB5"/>
                </a:solidFill>
                <a:latin typeface="Calibri"/>
                <a:ea typeface="Calibri"/>
                <a:cs typeface="Calibri"/>
                <a:sym typeface="Calibri"/>
              </a:rPr>
              <a:t>Note: Westinghouse adj. EBITDA guided US$370–430M in FY2026 vs. C$780M in FY2025 (~US$568M at ~0.73 FX). FY2025 included one-time US$170M Dukovany advance payment — FY2026 adj. EBITDA may be C$200–300M below FY2025’s C$1,929M. Forward EBITDA scenarios in the price target framework reflect this normalization.</a:t>
            </a:r>
            <a:endParaRPr b="0" i="0" sz="800" u="none" cap="none" strike="noStrike">
              <a:solidFill>
                <a:schemeClr val="dk1"/>
              </a:solidFill>
              <a:latin typeface="Calibri"/>
              <a:ea typeface="Calibri"/>
              <a:cs typeface="Calibri"/>
              <a:sym typeface="Calibri"/>
            </a:endParaRPr>
          </a:p>
        </p:txBody>
      </p:sp>
      <p:sp>
        <p:nvSpPr>
          <p:cNvPr id="707" name="Google Shape;707;g3f2b9db38a4_0_1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2137"/>
        </a:solidFill>
      </p:bgPr>
    </p:bg>
    <p:spTree>
      <p:nvGrpSpPr>
        <p:cNvPr id="42" name="Shape 42"/>
        <p:cNvGrpSpPr/>
        <p:nvPr/>
      </p:nvGrpSpPr>
      <p:grpSpPr>
        <a:xfrm>
          <a:off x="0" y="0"/>
          <a:ext cx="0" cy="0"/>
          <a:chOff x="0" y="0"/>
          <a:chExt cx="0" cy="0"/>
        </a:xfrm>
      </p:grpSpPr>
      <p:sp>
        <p:nvSpPr>
          <p:cNvPr id="43" name="Google Shape;43;p2"/>
          <p:cNvSpPr/>
          <p:nvPr/>
        </p:nvSpPr>
        <p:spPr>
          <a:xfrm>
            <a:off x="-914400" y="182880"/>
            <a:ext cx="5486400" cy="5486400"/>
          </a:xfrm>
          <a:prstGeom prst="ellipse">
            <a:avLst/>
          </a:prstGeom>
          <a:solidFill>
            <a:srgbClr val="1A5276">
              <a:alpha val="25098"/>
            </a:srgbClr>
          </a:solidFill>
          <a:ln cap="flat" cmpd="sng" w="12700">
            <a:solidFill>
              <a:srgbClr val="1A52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457200" y="365760"/>
            <a:ext cx="8229600" cy="20116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5276"/>
              </a:buClr>
              <a:buSzPts val="12000"/>
              <a:buFont typeface="Cambria"/>
              <a:buNone/>
            </a:pPr>
            <a:r>
              <a:rPr b="1" i="0" lang="en-US" sz="12000" u="none" cap="none" strike="noStrike">
                <a:solidFill>
                  <a:srgbClr val="1A5276"/>
                </a:solidFill>
                <a:latin typeface="Cambria"/>
                <a:ea typeface="Cambria"/>
                <a:cs typeface="Cambria"/>
                <a:sym typeface="Cambria"/>
              </a:rPr>
              <a:t>01</a:t>
            </a:r>
            <a:endParaRPr b="0" i="0" sz="12000" u="none" cap="none" strike="noStrike">
              <a:solidFill>
                <a:schemeClr val="dk1"/>
              </a:solidFill>
              <a:latin typeface="Calibri"/>
              <a:ea typeface="Calibri"/>
              <a:cs typeface="Calibri"/>
              <a:sym typeface="Calibri"/>
            </a:endParaRPr>
          </a:p>
        </p:txBody>
      </p:sp>
      <p:sp>
        <p:nvSpPr>
          <p:cNvPr id="45" name="Google Shape;45;p2"/>
          <p:cNvSpPr/>
          <p:nvPr/>
        </p:nvSpPr>
        <p:spPr>
          <a:xfrm>
            <a:off x="457200" y="2286000"/>
            <a:ext cx="8229600" cy="137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Company Overview</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&amp; Business Model</a:t>
            </a:r>
            <a:endParaRPr b="0" i="0" sz="3200" u="none" cap="none" strike="noStrike">
              <a:solidFill>
                <a:schemeClr val="dk1"/>
              </a:solidFill>
              <a:latin typeface="Calibri"/>
              <a:ea typeface="Calibri"/>
              <a:cs typeface="Calibri"/>
              <a:sym typeface="Calibri"/>
            </a:endParaRPr>
          </a:p>
        </p:txBody>
      </p:sp>
      <p:sp>
        <p:nvSpPr>
          <p:cNvPr id="46" name="Google Shape;46;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0A20"/>
        </a:solidFill>
      </p:bgPr>
    </p:bg>
    <p:spTree>
      <p:nvGrpSpPr>
        <p:cNvPr id="712" name="Shape 712"/>
        <p:cNvGrpSpPr/>
        <p:nvPr/>
      </p:nvGrpSpPr>
      <p:grpSpPr>
        <a:xfrm>
          <a:off x="0" y="0"/>
          <a:ext cx="0" cy="0"/>
          <a:chOff x="0" y="0"/>
          <a:chExt cx="0" cy="0"/>
        </a:xfrm>
      </p:grpSpPr>
      <p:sp>
        <p:nvSpPr>
          <p:cNvPr id="713" name="Google Shape;713;p14"/>
          <p:cNvSpPr/>
          <p:nvPr/>
        </p:nvSpPr>
        <p:spPr>
          <a:xfrm>
            <a:off x="3657600" y="0"/>
            <a:ext cx="6400800" cy="6400800"/>
          </a:xfrm>
          <a:prstGeom prst="ellipse">
            <a:avLst/>
          </a:prstGeom>
          <a:solidFill>
            <a:srgbClr val="6C3483">
              <a:alpha val="16078"/>
            </a:srgbClr>
          </a:solidFill>
          <a:ln cap="flat" cmpd="sng" w="12700">
            <a:solidFill>
              <a:srgbClr val="6C348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4"/>
          <p:cNvSpPr/>
          <p:nvPr/>
        </p:nvSpPr>
        <p:spPr>
          <a:xfrm>
            <a:off x="457200" y="365760"/>
            <a:ext cx="8229600" cy="20116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B59B6"/>
              </a:buClr>
              <a:buSzPts val="12000"/>
              <a:buFont typeface="Cambria"/>
              <a:buNone/>
            </a:pPr>
            <a:r>
              <a:rPr b="1" i="0" lang="en-US" sz="12000" u="none" cap="none" strike="noStrike">
                <a:solidFill>
                  <a:srgbClr val="9B59B6"/>
                </a:solidFill>
                <a:latin typeface="Cambria"/>
                <a:ea typeface="Cambria"/>
                <a:cs typeface="Cambria"/>
                <a:sym typeface="Cambria"/>
              </a:rPr>
              <a:t>04</a:t>
            </a:r>
            <a:endParaRPr b="0" i="0" sz="12000" u="none" cap="none" strike="noStrike">
              <a:solidFill>
                <a:schemeClr val="dk1"/>
              </a:solidFill>
              <a:latin typeface="Calibri"/>
              <a:ea typeface="Calibri"/>
              <a:cs typeface="Calibri"/>
              <a:sym typeface="Calibri"/>
            </a:endParaRPr>
          </a:p>
        </p:txBody>
      </p:sp>
      <p:sp>
        <p:nvSpPr>
          <p:cNvPr id="715" name="Google Shape;715;p14"/>
          <p:cNvSpPr/>
          <p:nvPr/>
        </p:nvSpPr>
        <p:spPr>
          <a:xfrm>
            <a:off x="457200" y="2286000"/>
            <a:ext cx="8229600" cy="137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Investment Catalysts</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&amp; Growth Drivers</a:t>
            </a:r>
            <a:endParaRPr b="0" i="0" sz="3200" u="none" cap="none" strike="noStrike">
              <a:solidFill>
                <a:schemeClr val="dk1"/>
              </a:solidFill>
              <a:latin typeface="Calibri"/>
              <a:ea typeface="Calibri"/>
              <a:cs typeface="Calibri"/>
              <a:sym typeface="Calibri"/>
            </a:endParaRPr>
          </a:p>
        </p:txBody>
      </p:sp>
      <p:sp>
        <p:nvSpPr>
          <p:cNvPr id="716" name="Google Shape;716;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721" name="Shape 721"/>
        <p:cNvGrpSpPr/>
        <p:nvPr/>
      </p:nvGrpSpPr>
      <p:grpSpPr>
        <a:xfrm>
          <a:off x="0" y="0"/>
          <a:ext cx="0" cy="0"/>
          <a:chOff x="0" y="0"/>
          <a:chExt cx="0" cy="0"/>
        </a:xfrm>
      </p:grpSpPr>
      <p:sp>
        <p:nvSpPr>
          <p:cNvPr id="722" name="Google Shape;722;p15"/>
          <p:cNvSpPr/>
          <p:nvPr/>
        </p:nvSpPr>
        <p:spPr>
          <a:xfrm>
            <a:off x="457200" y="36576"/>
            <a:ext cx="2011680" cy="219456"/>
          </a:xfrm>
          <a:prstGeom prst="roundRect">
            <a:avLst>
              <a:gd fmla="val 25000" name="adj"/>
            </a:avLst>
          </a:prstGeom>
          <a:solidFill>
            <a:srgbClr val="6C34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5"/>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04 · CATALYSTS</a:t>
            </a:r>
            <a:endParaRPr b="0" i="0" sz="900" u="none" cap="none" strike="noStrike">
              <a:solidFill>
                <a:schemeClr val="dk1"/>
              </a:solidFill>
              <a:latin typeface="Calibri"/>
              <a:ea typeface="Calibri"/>
              <a:cs typeface="Calibri"/>
              <a:sym typeface="Calibri"/>
            </a:endParaRPr>
          </a:p>
        </p:txBody>
      </p:sp>
      <p:sp>
        <p:nvSpPr>
          <p:cNvPr id="724" name="Google Shape;724;p15"/>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Cambria"/>
              <a:buNone/>
            </a:pPr>
            <a:r>
              <a:rPr b="1" i="0" lang="en-US" sz="3000" u="none" cap="none" strike="noStrike">
                <a:solidFill>
                  <a:srgbClr val="FFFFFF"/>
                </a:solidFill>
                <a:latin typeface="Cambria"/>
                <a:ea typeface="Cambria"/>
                <a:cs typeface="Cambria"/>
                <a:sym typeface="Cambria"/>
              </a:rPr>
              <a:t>Why Invest in Cameco Today?</a:t>
            </a:r>
            <a:endParaRPr b="0" i="0" sz="3000" u="none" cap="none" strike="noStrike">
              <a:solidFill>
                <a:schemeClr val="dk1"/>
              </a:solidFill>
              <a:latin typeface="Calibri"/>
              <a:ea typeface="Calibri"/>
              <a:cs typeface="Calibri"/>
              <a:sym typeface="Calibri"/>
            </a:endParaRPr>
          </a:p>
        </p:txBody>
      </p:sp>
      <p:sp>
        <p:nvSpPr>
          <p:cNvPr id="725" name="Google Shape;725;p15"/>
          <p:cNvSpPr/>
          <p:nvPr/>
        </p:nvSpPr>
        <p:spPr>
          <a:xfrm>
            <a:off x="457200" y="804672"/>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Source: FY2025 MD&amp;A · Q4 2025 Call Transcript · FY 2025 AIF</a:t>
            </a:r>
            <a:endParaRPr b="0" i="0" sz="1200" u="none" cap="none" strike="noStrike">
              <a:solidFill>
                <a:schemeClr val="dk1"/>
              </a:solidFill>
              <a:latin typeface="Calibri"/>
              <a:ea typeface="Calibri"/>
              <a:cs typeface="Calibri"/>
              <a:sym typeface="Calibri"/>
            </a:endParaRPr>
          </a:p>
        </p:txBody>
      </p:sp>
      <p:sp>
        <p:nvSpPr>
          <p:cNvPr id="726" name="Google Shape;726;p15"/>
          <p:cNvSpPr/>
          <p:nvPr/>
        </p:nvSpPr>
        <p:spPr>
          <a:xfrm>
            <a:off x="365760" y="1115568"/>
            <a:ext cx="4206240" cy="1792224"/>
          </a:xfrm>
          <a:prstGeom prst="roundRect">
            <a:avLst>
              <a:gd fmla="val 4082"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5"/>
          <p:cNvSpPr/>
          <p:nvPr/>
        </p:nvSpPr>
        <p:spPr>
          <a:xfrm>
            <a:off x="502920" y="1252728"/>
            <a:ext cx="347472" cy="347472"/>
          </a:xfrm>
          <a:prstGeom prst="ellipse">
            <a:avLst/>
          </a:prstGeom>
          <a:solidFill>
            <a:srgbClr val="9B59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5"/>
          <p:cNvSpPr/>
          <p:nvPr/>
        </p:nvSpPr>
        <p:spPr>
          <a:xfrm>
            <a:off x="502920" y="1252728"/>
            <a:ext cx="347472" cy="34747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1</a:t>
            </a:r>
            <a:endParaRPr b="0" i="0" sz="1200" u="none" cap="none" strike="noStrike">
              <a:solidFill>
                <a:schemeClr val="dk1"/>
              </a:solidFill>
              <a:latin typeface="Calibri"/>
              <a:ea typeface="Calibri"/>
              <a:cs typeface="Calibri"/>
              <a:sym typeface="Calibri"/>
            </a:endParaRPr>
          </a:p>
        </p:txBody>
      </p:sp>
      <p:sp>
        <p:nvSpPr>
          <p:cNvPr id="729" name="Google Shape;729;p15"/>
          <p:cNvSpPr/>
          <p:nvPr/>
        </p:nvSpPr>
        <p:spPr>
          <a:xfrm>
            <a:off x="960120" y="1252728"/>
            <a:ext cx="3493008"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B59B6"/>
              </a:buClr>
              <a:buSzPts val="1100"/>
              <a:buFont typeface="Cambria"/>
              <a:buNone/>
            </a:pPr>
            <a:r>
              <a:rPr b="1" i="0" lang="en-US" sz="2000" u="none" cap="none" strike="noStrike">
                <a:solidFill>
                  <a:srgbClr val="9B59B6"/>
                </a:solidFill>
                <a:latin typeface="Cambria"/>
                <a:ea typeface="Cambria"/>
                <a:cs typeface="Cambria"/>
                <a:sym typeface="Cambria"/>
              </a:rPr>
              <a:t>Tight Uranium Supply</a:t>
            </a:r>
            <a:endParaRPr b="0" i="0" sz="2000" u="none" cap="none" strike="noStrike">
              <a:solidFill>
                <a:schemeClr val="dk1"/>
              </a:solidFill>
              <a:latin typeface="Calibri"/>
              <a:ea typeface="Calibri"/>
              <a:cs typeface="Calibri"/>
              <a:sym typeface="Calibri"/>
            </a:endParaRPr>
          </a:p>
        </p:txBody>
      </p:sp>
      <p:sp>
        <p:nvSpPr>
          <p:cNvPr id="730" name="Google Shape;730;p15"/>
          <p:cNvSpPr/>
          <p:nvPr/>
        </p:nvSpPr>
        <p:spPr>
          <a:xfrm>
            <a:off x="502975" y="1730113"/>
            <a:ext cx="3931800" cy="1115700"/>
          </a:xfrm>
          <a:prstGeom prst="rect">
            <a:avLst/>
          </a:prstGeom>
          <a:noFill/>
          <a:ln>
            <a:noFill/>
          </a:ln>
        </p:spPr>
        <p:txBody>
          <a:bodyPr anchorCtr="0" anchor="ctr"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Kazakhstan cuts production</a:t>
            </a:r>
            <a:endParaRPr b="0" i="0"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Uranium price at 14-year high</a:t>
            </a:r>
            <a:endParaRPr b="0" i="0"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Limited supply, growing demand</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850"/>
              <a:buFont typeface="Calibri"/>
              <a:buNone/>
            </a:pPr>
            <a:r>
              <a:t/>
            </a:r>
            <a:endParaRPr b="0" i="0" sz="1800" u="none" cap="none" strike="noStrike">
              <a:solidFill>
                <a:srgbClr val="FFFFFF"/>
              </a:solidFill>
              <a:latin typeface="Calibri"/>
              <a:ea typeface="Calibri"/>
              <a:cs typeface="Calibri"/>
              <a:sym typeface="Calibri"/>
            </a:endParaRPr>
          </a:p>
        </p:txBody>
      </p:sp>
      <p:sp>
        <p:nvSpPr>
          <p:cNvPr id="731" name="Google Shape;731;p15"/>
          <p:cNvSpPr/>
          <p:nvPr/>
        </p:nvSpPr>
        <p:spPr>
          <a:xfrm>
            <a:off x="4684785" y="1115584"/>
            <a:ext cx="4206300" cy="1792200"/>
          </a:xfrm>
          <a:prstGeom prst="roundRect">
            <a:avLst>
              <a:gd fmla="val 4082"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5"/>
          <p:cNvSpPr/>
          <p:nvPr/>
        </p:nvSpPr>
        <p:spPr>
          <a:xfrm>
            <a:off x="4684783" y="1197869"/>
            <a:ext cx="347400" cy="347400"/>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5"/>
          <p:cNvSpPr/>
          <p:nvPr/>
        </p:nvSpPr>
        <p:spPr>
          <a:xfrm>
            <a:off x="4687845" y="1197731"/>
            <a:ext cx="347400" cy="347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2</a:t>
            </a:r>
            <a:endParaRPr b="0" i="0" sz="1200" u="none" cap="none" strike="noStrike">
              <a:solidFill>
                <a:schemeClr val="dk1"/>
              </a:solidFill>
              <a:latin typeface="Calibri"/>
              <a:ea typeface="Calibri"/>
              <a:cs typeface="Calibri"/>
              <a:sym typeface="Calibri"/>
            </a:endParaRPr>
          </a:p>
        </p:txBody>
      </p:sp>
      <p:sp>
        <p:nvSpPr>
          <p:cNvPr id="734" name="Google Shape;734;p15"/>
          <p:cNvSpPr/>
          <p:nvPr/>
        </p:nvSpPr>
        <p:spPr>
          <a:xfrm>
            <a:off x="5151095" y="1197756"/>
            <a:ext cx="3492900" cy="34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7A4D"/>
              </a:buClr>
              <a:buSzPts val="1100"/>
              <a:buFont typeface="Cambria"/>
              <a:buNone/>
            </a:pPr>
            <a:r>
              <a:rPr b="1" i="0" lang="en-US" sz="2000" u="none" cap="none" strike="noStrike">
                <a:solidFill>
                  <a:srgbClr val="1F7A4D"/>
                </a:solidFill>
                <a:latin typeface="Cambria"/>
                <a:ea typeface="Cambria"/>
                <a:cs typeface="Cambria"/>
                <a:sym typeface="Cambria"/>
              </a:rPr>
              <a:t>Growing Nuclear Demand </a:t>
            </a:r>
            <a:endParaRPr b="0" i="0" sz="2000" u="none" cap="none" strike="noStrike">
              <a:solidFill>
                <a:schemeClr val="dk1"/>
              </a:solidFill>
              <a:latin typeface="Calibri"/>
              <a:ea typeface="Calibri"/>
              <a:cs typeface="Calibri"/>
              <a:sym typeface="Calibri"/>
            </a:endParaRPr>
          </a:p>
        </p:txBody>
      </p:sp>
      <p:sp>
        <p:nvSpPr>
          <p:cNvPr id="735" name="Google Shape;735;p15"/>
          <p:cNvSpPr/>
          <p:nvPr/>
        </p:nvSpPr>
        <p:spPr>
          <a:xfrm>
            <a:off x="4687850" y="1730106"/>
            <a:ext cx="3931800" cy="1115700"/>
          </a:xfrm>
          <a:prstGeom prst="rect">
            <a:avLst/>
          </a:prstGeom>
          <a:noFill/>
          <a:ln>
            <a:noFill/>
          </a:ln>
        </p:spPr>
        <p:txBody>
          <a:bodyPr anchorCtr="0" anchor="ctr"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Clean energy transition</a:t>
            </a:r>
            <a:endParaRPr b="0" i="0"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AI &amp; Data Center growth</a:t>
            </a:r>
            <a:endParaRPr b="0" i="0"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Higher uranium demand</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850"/>
              <a:buFont typeface="Calibri"/>
              <a:buNone/>
            </a:pPr>
            <a:r>
              <a:t/>
            </a:r>
            <a:endParaRPr b="0" i="0" sz="1800" u="none" cap="none" strike="noStrike">
              <a:solidFill>
                <a:srgbClr val="FFFFFF"/>
              </a:solidFill>
              <a:latin typeface="Calibri"/>
              <a:ea typeface="Calibri"/>
              <a:cs typeface="Calibri"/>
              <a:sym typeface="Calibri"/>
            </a:endParaRPr>
          </a:p>
        </p:txBody>
      </p:sp>
      <p:sp>
        <p:nvSpPr>
          <p:cNvPr id="736" name="Google Shape;736;p15"/>
          <p:cNvSpPr/>
          <p:nvPr/>
        </p:nvSpPr>
        <p:spPr>
          <a:xfrm>
            <a:off x="2468855" y="3132046"/>
            <a:ext cx="4206300" cy="1792200"/>
          </a:xfrm>
          <a:prstGeom prst="roundRect">
            <a:avLst>
              <a:gd fmla="val 4082"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5"/>
          <p:cNvSpPr/>
          <p:nvPr/>
        </p:nvSpPr>
        <p:spPr>
          <a:xfrm>
            <a:off x="2606025" y="3310125"/>
            <a:ext cx="347400" cy="347400"/>
          </a:xfrm>
          <a:prstGeom prst="ellipse">
            <a:avLst/>
          </a:prstGeom>
          <a:solidFill>
            <a:srgbClr val="7D66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5"/>
          <p:cNvSpPr/>
          <p:nvPr/>
        </p:nvSpPr>
        <p:spPr>
          <a:xfrm>
            <a:off x="2606015" y="3310131"/>
            <a:ext cx="347400" cy="347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3</a:t>
            </a:r>
            <a:endParaRPr b="0" i="0" sz="1200" u="none" cap="none" strike="noStrike">
              <a:solidFill>
                <a:schemeClr val="dk1"/>
              </a:solidFill>
              <a:latin typeface="Calibri"/>
              <a:ea typeface="Calibri"/>
              <a:cs typeface="Calibri"/>
              <a:sym typeface="Calibri"/>
            </a:endParaRPr>
          </a:p>
        </p:txBody>
      </p:sp>
      <p:sp>
        <p:nvSpPr>
          <p:cNvPr id="739" name="Google Shape;739;p15"/>
          <p:cNvSpPr/>
          <p:nvPr/>
        </p:nvSpPr>
        <p:spPr>
          <a:xfrm>
            <a:off x="2953415" y="3310131"/>
            <a:ext cx="3492900" cy="34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6608"/>
              </a:buClr>
              <a:buSzPts val="1100"/>
              <a:buFont typeface="Cambria"/>
              <a:buNone/>
            </a:pPr>
            <a:r>
              <a:rPr b="1" i="0" lang="en-US" sz="2000" u="none" cap="none" strike="noStrike">
                <a:solidFill>
                  <a:srgbClr val="7D6608"/>
                </a:solidFill>
                <a:latin typeface="Cambria"/>
                <a:ea typeface="Cambria"/>
                <a:cs typeface="Cambria"/>
                <a:sym typeface="Cambria"/>
              </a:rPr>
              <a:t>Beyond Uranium Mining</a:t>
            </a:r>
            <a:endParaRPr b="0" i="0" sz="2000" u="none" cap="none" strike="noStrike">
              <a:solidFill>
                <a:schemeClr val="dk1"/>
              </a:solidFill>
              <a:latin typeface="Calibri"/>
              <a:ea typeface="Calibri"/>
              <a:cs typeface="Calibri"/>
              <a:sym typeface="Calibri"/>
            </a:endParaRPr>
          </a:p>
        </p:txBody>
      </p:sp>
      <p:sp>
        <p:nvSpPr>
          <p:cNvPr id="740" name="Google Shape;740;p15"/>
          <p:cNvSpPr/>
          <p:nvPr/>
        </p:nvSpPr>
        <p:spPr>
          <a:xfrm>
            <a:off x="2606101" y="3771250"/>
            <a:ext cx="4407900" cy="1115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1" lang="en-US" sz="1800" u="none" cap="none" strike="noStrike">
                <a:solidFill>
                  <a:srgbClr val="FFFFFF"/>
                </a:solidFill>
                <a:latin typeface="Calibri"/>
                <a:ea typeface="Calibri"/>
                <a:cs typeface="Calibri"/>
                <a:sym typeface="Calibri"/>
              </a:rPr>
              <a:t>       49% stake in Westinghouse</a:t>
            </a:r>
            <a:endParaRPr b="0" i="1"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Nuclear reactor technology &amp; service</a:t>
            </a:r>
            <a:endParaRPr b="0" i="0" sz="1800" u="none" cap="none" strike="noStrike">
              <a:solidFill>
                <a:srgbClr val="FFFFFF"/>
              </a:solidFill>
              <a:latin typeface="Calibri"/>
              <a:ea typeface="Calibri"/>
              <a:cs typeface="Calibri"/>
              <a:sym typeface="Calibri"/>
            </a:endParaRPr>
          </a:p>
          <a:p>
            <a:pPr indent="-342900" lvl="0" marL="457200" marR="0" rtl="0" algn="l">
              <a:lnSpc>
                <a:spcPct val="115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New long-term earnings driver</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850"/>
              <a:buFont typeface="Calibri"/>
              <a:buNone/>
            </a:pPr>
            <a:r>
              <a:t/>
            </a:r>
            <a:endParaRPr b="0" i="0" sz="1800" u="none" cap="none" strike="noStrike">
              <a:solidFill>
                <a:srgbClr val="FFFFFF"/>
              </a:solidFill>
              <a:latin typeface="Calibri"/>
              <a:ea typeface="Calibri"/>
              <a:cs typeface="Calibri"/>
              <a:sym typeface="Calibri"/>
            </a:endParaRPr>
          </a:p>
        </p:txBody>
      </p:sp>
      <p:sp>
        <p:nvSpPr>
          <p:cNvPr id="741" name="Google Shape;741;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0808"/>
        </a:solidFill>
      </p:bgPr>
    </p:bg>
    <p:spTree>
      <p:nvGrpSpPr>
        <p:cNvPr id="746" name="Shape 746"/>
        <p:cNvGrpSpPr/>
        <p:nvPr/>
      </p:nvGrpSpPr>
      <p:grpSpPr>
        <a:xfrm>
          <a:off x="0" y="0"/>
          <a:ext cx="0" cy="0"/>
          <a:chOff x="0" y="0"/>
          <a:chExt cx="0" cy="0"/>
        </a:xfrm>
      </p:grpSpPr>
      <p:sp>
        <p:nvSpPr>
          <p:cNvPr id="747" name="Google Shape;747;p16"/>
          <p:cNvSpPr/>
          <p:nvPr/>
        </p:nvSpPr>
        <p:spPr>
          <a:xfrm>
            <a:off x="4572000" y="0"/>
            <a:ext cx="5486400" cy="5486400"/>
          </a:xfrm>
          <a:prstGeom prst="ellipse">
            <a:avLst/>
          </a:prstGeom>
          <a:solidFill>
            <a:srgbClr val="C0392B">
              <a:alpha val="16078"/>
            </a:srgbClr>
          </a:solidFill>
          <a:ln cap="flat" cmpd="sng" w="12700">
            <a:solidFill>
              <a:srgbClr val="C0392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6"/>
          <p:cNvSpPr/>
          <p:nvPr/>
        </p:nvSpPr>
        <p:spPr>
          <a:xfrm>
            <a:off x="457200" y="365760"/>
            <a:ext cx="8229600" cy="20116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392B"/>
              </a:buClr>
              <a:buSzPts val="12000"/>
              <a:buFont typeface="Cambria"/>
              <a:buNone/>
            </a:pPr>
            <a:r>
              <a:rPr b="1" i="0" lang="en-US" sz="12000" u="none" cap="none" strike="noStrike">
                <a:solidFill>
                  <a:srgbClr val="C0392B"/>
                </a:solidFill>
                <a:latin typeface="Cambria"/>
                <a:ea typeface="Cambria"/>
                <a:cs typeface="Cambria"/>
                <a:sym typeface="Cambria"/>
              </a:rPr>
              <a:t>05</a:t>
            </a:r>
            <a:endParaRPr b="0" i="0" sz="12000" u="none" cap="none" strike="noStrike">
              <a:solidFill>
                <a:schemeClr val="dk1"/>
              </a:solidFill>
              <a:latin typeface="Calibri"/>
              <a:ea typeface="Calibri"/>
              <a:cs typeface="Calibri"/>
              <a:sym typeface="Calibri"/>
            </a:endParaRPr>
          </a:p>
        </p:txBody>
      </p:sp>
      <p:sp>
        <p:nvSpPr>
          <p:cNvPr id="749" name="Google Shape;749;p16"/>
          <p:cNvSpPr/>
          <p:nvPr/>
        </p:nvSpPr>
        <p:spPr>
          <a:xfrm>
            <a:off x="457200" y="2286000"/>
            <a:ext cx="8229600" cy="137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Risks &amp;</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Conclusion</a:t>
            </a:r>
            <a:endParaRPr b="0" i="0" sz="3200" u="none" cap="none" strike="noStrike">
              <a:solidFill>
                <a:schemeClr val="dk1"/>
              </a:solidFill>
              <a:latin typeface="Calibri"/>
              <a:ea typeface="Calibri"/>
              <a:cs typeface="Calibri"/>
              <a:sym typeface="Calibri"/>
            </a:endParaRPr>
          </a:p>
        </p:txBody>
      </p:sp>
      <p:sp>
        <p:nvSpPr>
          <p:cNvPr id="750" name="Google Shape;750;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755" name="Shape 755"/>
        <p:cNvGrpSpPr/>
        <p:nvPr/>
      </p:nvGrpSpPr>
      <p:grpSpPr>
        <a:xfrm>
          <a:off x="0" y="0"/>
          <a:ext cx="0" cy="0"/>
          <a:chOff x="0" y="0"/>
          <a:chExt cx="0" cy="0"/>
        </a:xfrm>
      </p:grpSpPr>
      <p:sp>
        <p:nvSpPr>
          <p:cNvPr id="756" name="Google Shape;756;p17"/>
          <p:cNvSpPr/>
          <p:nvPr/>
        </p:nvSpPr>
        <p:spPr>
          <a:xfrm>
            <a:off x="457200" y="36576"/>
            <a:ext cx="2011680" cy="219456"/>
          </a:xfrm>
          <a:prstGeom prst="roundRect">
            <a:avLst>
              <a:gd fmla="val 25000" name="adj"/>
            </a:avLst>
          </a:prstGeom>
          <a:solidFill>
            <a:srgbClr val="922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7"/>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05 · RISKS</a:t>
            </a:r>
            <a:endParaRPr b="0" i="0" sz="900" u="none" cap="none" strike="noStrike">
              <a:solidFill>
                <a:schemeClr val="dk1"/>
              </a:solidFill>
              <a:latin typeface="Calibri"/>
              <a:ea typeface="Calibri"/>
              <a:cs typeface="Calibri"/>
              <a:sym typeface="Calibri"/>
            </a:endParaRPr>
          </a:p>
        </p:txBody>
      </p:sp>
      <p:sp>
        <p:nvSpPr>
          <p:cNvPr id="758" name="Google Shape;758;p17"/>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Key Risks to the Investment Thesis</a:t>
            </a:r>
            <a:endParaRPr b="0" i="0" sz="2800" u="none" cap="none" strike="noStrike">
              <a:solidFill>
                <a:schemeClr val="dk1"/>
              </a:solidFill>
              <a:latin typeface="Calibri"/>
              <a:ea typeface="Calibri"/>
              <a:cs typeface="Calibri"/>
              <a:sym typeface="Calibri"/>
            </a:endParaRPr>
          </a:p>
        </p:txBody>
      </p:sp>
      <p:sp>
        <p:nvSpPr>
          <p:cNvPr id="759" name="Google Shape;759;p17"/>
          <p:cNvSpPr/>
          <p:nvPr/>
        </p:nvSpPr>
        <p:spPr>
          <a:xfrm>
            <a:off x="457200" y="786384"/>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1100"/>
              <a:buFont typeface="Calibri"/>
              <a:buNone/>
            </a:pPr>
            <a:r>
              <a:rPr b="0" i="0" lang="en-US" sz="1100" u="none" cap="none" strike="noStrike">
                <a:solidFill>
                  <a:srgbClr val="5A6E80"/>
                </a:solidFill>
                <a:latin typeface="Calibri"/>
                <a:ea typeface="Calibri"/>
                <a:cs typeface="Calibri"/>
                <a:sym typeface="Calibri"/>
              </a:rPr>
              <a:t>Source: FY2025 MD&amp;A · Q4 2025 Call Transcript · FY2025 AIF</a:t>
            </a:r>
            <a:endParaRPr b="0" i="0" sz="1100" u="none" cap="none" strike="noStrike">
              <a:solidFill>
                <a:schemeClr val="dk1"/>
              </a:solidFill>
              <a:latin typeface="Calibri"/>
              <a:ea typeface="Calibri"/>
              <a:cs typeface="Calibri"/>
              <a:sym typeface="Calibri"/>
            </a:endParaRPr>
          </a:p>
        </p:txBody>
      </p:sp>
      <p:sp>
        <p:nvSpPr>
          <p:cNvPr id="760" name="Google Shape;760;p17"/>
          <p:cNvSpPr/>
          <p:nvPr/>
        </p:nvSpPr>
        <p:spPr>
          <a:xfrm>
            <a:off x="365760" y="1097280"/>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7"/>
          <p:cNvSpPr/>
          <p:nvPr/>
        </p:nvSpPr>
        <p:spPr>
          <a:xfrm>
            <a:off x="3493008" y="1188720"/>
            <a:ext cx="822960" cy="219456"/>
          </a:xfrm>
          <a:prstGeom prst="roundRect">
            <a:avLst>
              <a:gd fmla="val 20833" name="adj"/>
            </a:avLst>
          </a:prstGeom>
          <a:solidFill>
            <a:srgbClr val="C039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7"/>
          <p:cNvSpPr/>
          <p:nvPr/>
        </p:nvSpPr>
        <p:spPr>
          <a:xfrm>
            <a:off x="3493008" y="1188720"/>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HIGH</a:t>
            </a:r>
            <a:endParaRPr b="0" i="0" sz="800" u="none" cap="none" strike="noStrike">
              <a:solidFill>
                <a:schemeClr val="dk1"/>
              </a:solidFill>
              <a:latin typeface="Calibri"/>
              <a:ea typeface="Calibri"/>
              <a:cs typeface="Calibri"/>
              <a:sym typeface="Calibri"/>
            </a:endParaRPr>
          </a:p>
        </p:txBody>
      </p:sp>
      <p:sp>
        <p:nvSpPr>
          <p:cNvPr id="763" name="Google Shape;763;p17"/>
          <p:cNvSpPr/>
          <p:nvPr/>
        </p:nvSpPr>
        <p:spPr>
          <a:xfrm>
            <a:off x="502920" y="1188720"/>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McArthur River Production Risk</a:t>
            </a:r>
            <a:endParaRPr b="0" i="0" sz="1000" u="none" cap="none" strike="noStrike">
              <a:solidFill>
                <a:schemeClr val="dk1"/>
              </a:solidFill>
              <a:latin typeface="Calibri"/>
              <a:ea typeface="Calibri"/>
              <a:cs typeface="Calibri"/>
              <a:sym typeface="Calibri"/>
            </a:endParaRPr>
          </a:p>
        </p:txBody>
      </p:sp>
      <p:sp>
        <p:nvSpPr>
          <p:cNvPr id="764" name="Google Shape;764;p17"/>
          <p:cNvSpPr/>
          <p:nvPr/>
        </p:nvSpPr>
        <p:spPr>
          <a:xfrm>
            <a:off x="502920" y="1499616"/>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Produced only 15.1M lb (2025) vs. 20.3M lb (2024 record). Zone 1/Zone 4 clay development delays. 2026 guide implies ~14M lb (100% basis). Extended Key Lake maintenance shutdown in 2026. Three consecutive years of guidance compression — not fully resolved.</a:t>
            </a:r>
            <a:endParaRPr b="0" i="0" sz="800" u="none" cap="none" strike="noStrike">
              <a:solidFill>
                <a:schemeClr val="dk1"/>
              </a:solidFill>
              <a:latin typeface="Calibri"/>
              <a:ea typeface="Calibri"/>
              <a:cs typeface="Calibri"/>
              <a:sym typeface="Calibri"/>
            </a:endParaRPr>
          </a:p>
        </p:txBody>
      </p:sp>
      <p:sp>
        <p:nvSpPr>
          <p:cNvPr id="765" name="Google Shape;765;p17"/>
          <p:cNvSpPr/>
          <p:nvPr/>
        </p:nvSpPr>
        <p:spPr>
          <a:xfrm>
            <a:off x="4736592" y="1097280"/>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7"/>
          <p:cNvSpPr/>
          <p:nvPr/>
        </p:nvSpPr>
        <p:spPr>
          <a:xfrm>
            <a:off x="7863840" y="1188720"/>
            <a:ext cx="822960" cy="219456"/>
          </a:xfrm>
          <a:prstGeom prst="roundRect">
            <a:avLst>
              <a:gd fmla="val 20833" name="adj"/>
            </a:avLst>
          </a:prstGeom>
          <a:solidFill>
            <a:srgbClr val="C039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7"/>
          <p:cNvSpPr/>
          <p:nvPr/>
        </p:nvSpPr>
        <p:spPr>
          <a:xfrm>
            <a:off x="7863840" y="1188720"/>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HIGH</a:t>
            </a:r>
            <a:endParaRPr b="0" i="0" sz="800" u="none" cap="none" strike="noStrike">
              <a:solidFill>
                <a:schemeClr val="dk1"/>
              </a:solidFill>
              <a:latin typeface="Calibri"/>
              <a:ea typeface="Calibri"/>
              <a:cs typeface="Calibri"/>
              <a:sym typeface="Calibri"/>
            </a:endParaRPr>
          </a:p>
        </p:txBody>
      </p:sp>
      <p:sp>
        <p:nvSpPr>
          <p:cNvPr id="768" name="Google Shape;768;p17"/>
          <p:cNvSpPr/>
          <p:nvPr/>
        </p:nvSpPr>
        <p:spPr>
          <a:xfrm>
            <a:off x="4873752" y="1188720"/>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Uranium Spot Price Volatility</a:t>
            </a:r>
            <a:endParaRPr b="0" i="0" sz="1000" u="none" cap="none" strike="noStrike">
              <a:solidFill>
                <a:schemeClr val="dk1"/>
              </a:solidFill>
              <a:latin typeface="Calibri"/>
              <a:ea typeface="Calibri"/>
              <a:cs typeface="Calibri"/>
              <a:sym typeface="Calibri"/>
            </a:endParaRPr>
          </a:p>
        </p:txBody>
      </p:sp>
      <p:sp>
        <p:nvSpPr>
          <p:cNvPr id="769" name="Google Shape;769;p17"/>
          <p:cNvSpPr/>
          <p:nvPr/>
        </p:nvSpPr>
        <p:spPr>
          <a:xfrm>
            <a:off x="4873752" y="1499616"/>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FY2025 spot averaged US$73.54/lb — volatile. Significant spot decline would pressure contract floor negotiations and reduce near-term contract economics. CCJ earnings highly levered to realized price: ~C$150M gross profit per C$5/lb swing × ~30M lb deliveries.</a:t>
            </a:r>
            <a:endParaRPr b="0" i="0" sz="800" u="none" cap="none" strike="noStrike">
              <a:solidFill>
                <a:schemeClr val="dk1"/>
              </a:solidFill>
              <a:latin typeface="Calibri"/>
              <a:ea typeface="Calibri"/>
              <a:cs typeface="Calibri"/>
              <a:sym typeface="Calibri"/>
            </a:endParaRPr>
          </a:p>
        </p:txBody>
      </p:sp>
      <p:sp>
        <p:nvSpPr>
          <p:cNvPr id="770" name="Google Shape;770;p17"/>
          <p:cNvSpPr/>
          <p:nvPr/>
        </p:nvSpPr>
        <p:spPr>
          <a:xfrm>
            <a:off x="365760" y="2395728"/>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7"/>
          <p:cNvSpPr/>
          <p:nvPr/>
        </p:nvSpPr>
        <p:spPr>
          <a:xfrm>
            <a:off x="3493008" y="2487168"/>
            <a:ext cx="822960" cy="219456"/>
          </a:xfrm>
          <a:prstGeom prst="roundRect">
            <a:avLst>
              <a:gd fmla="val 20833" name="adj"/>
            </a:avLst>
          </a:prstGeom>
          <a:solidFill>
            <a:srgbClr val="C039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7"/>
          <p:cNvSpPr/>
          <p:nvPr/>
        </p:nvSpPr>
        <p:spPr>
          <a:xfrm>
            <a:off x="3493008" y="2487168"/>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HIGH</a:t>
            </a:r>
            <a:endParaRPr b="0" i="0" sz="800" u="none" cap="none" strike="noStrike">
              <a:solidFill>
                <a:schemeClr val="dk1"/>
              </a:solidFill>
              <a:latin typeface="Calibri"/>
              <a:ea typeface="Calibri"/>
              <a:cs typeface="Calibri"/>
              <a:sym typeface="Calibri"/>
            </a:endParaRPr>
          </a:p>
        </p:txBody>
      </p:sp>
      <p:sp>
        <p:nvSpPr>
          <p:cNvPr id="773" name="Google Shape;773;p17"/>
          <p:cNvSpPr/>
          <p:nvPr/>
        </p:nvSpPr>
        <p:spPr>
          <a:xfrm>
            <a:off x="502920" y="2487168"/>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Kazakhstan / JV Inkai Geopolitical Risk</a:t>
            </a:r>
            <a:endParaRPr b="0" i="0" sz="1000" u="none" cap="none" strike="noStrike">
              <a:solidFill>
                <a:schemeClr val="dk1"/>
              </a:solidFill>
              <a:latin typeface="Calibri"/>
              <a:ea typeface="Calibri"/>
              <a:cs typeface="Calibri"/>
              <a:sym typeface="Calibri"/>
            </a:endParaRPr>
          </a:p>
        </p:txBody>
      </p:sp>
      <p:sp>
        <p:nvSpPr>
          <p:cNvPr id="774" name="Google Shape;774;p17"/>
          <p:cNvSpPr/>
          <p:nvPr/>
        </p:nvSpPr>
        <p:spPr>
          <a:xfrm>
            <a:off x="502920" y="2798064"/>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JV Inkai production halted Jan 1, 2025 (regulatory surprise; resumed Jan 23). Sulfuric acid supply remains a chronic constraint. New Mineral Extraction Tax impacts cost structure. Lease extends to 2045 but Kazakhstan remains a higher-risk jurisdiction.</a:t>
            </a:r>
            <a:endParaRPr b="0" i="0" sz="800" u="none" cap="none" strike="noStrike">
              <a:solidFill>
                <a:schemeClr val="dk1"/>
              </a:solidFill>
              <a:latin typeface="Calibri"/>
              <a:ea typeface="Calibri"/>
              <a:cs typeface="Calibri"/>
              <a:sym typeface="Calibri"/>
            </a:endParaRPr>
          </a:p>
        </p:txBody>
      </p:sp>
      <p:sp>
        <p:nvSpPr>
          <p:cNvPr id="775" name="Google Shape;775;p17"/>
          <p:cNvSpPr/>
          <p:nvPr/>
        </p:nvSpPr>
        <p:spPr>
          <a:xfrm>
            <a:off x="4736592" y="2395728"/>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7"/>
          <p:cNvSpPr/>
          <p:nvPr/>
        </p:nvSpPr>
        <p:spPr>
          <a:xfrm>
            <a:off x="7863840" y="2487168"/>
            <a:ext cx="822960" cy="219456"/>
          </a:xfrm>
          <a:prstGeom prst="roundRect">
            <a:avLst>
              <a:gd fmla="val 20833" name="adj"/>
            </a:avLst>
          </a:prstGeom>
          <a:solidFill>
            <a:srgbClr val="C992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7"/>
          <p:cNvSpPr/>
          <p:nvPr/>
        </p:nvSpPr>
        <p:spPr>
          <a:xfrm>
            <a:off x="7863840" y="2487168"/>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MED</a:t>
            </a:r>
            <a:endParaRPr b="0" i="0" sz="800" u="none" cap="none" strike="noStrike">
              <a:solidFill>
                <a:schemeClr val="dk1"/>
              </a:solidFill>
              <a:latin typeface="Calibri"/>
              <a:ea typeface="Calibri"/>
              <a:cs typeface="Calibri"/>
              <a:sym typeface="Calibri"/>
            </a:endParaRPr>
          </a:p>
        </p:txBody>
      </p:sp>
      <p:sp>
        <p:nvSpPr>
          <p:cNvPr id="778" name="Google Shape;778;p17"/>
          <p:cNvSpPr/>
          <p:nvPr/>
        </p:nvSpPr>
        <p:spPr>
          <a:xfrm>
            <a:off x="4873752" y="2487168"/>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Westinghouse US Partnership Execution Risk</a:t>
            </a:r>
            <a:endParaRPr b="0" i="0" sz="1000" u="none" cap="none" strike="noStrike">
              <a:solidFill>
                <a:schemeClr val="dk1"/>
              </a:solidFill>
              <a:latin typeface="Calibri"/>
              <a:ea typeface="Calibri"/>
              <a:cs typeface="Calibri"/>
              <a:sym typeface="Calibri"/>
            </a:endParaRPr>
          </a:p>
        </p:txBody>
      </p:sp>
      <p:sp>
        <p:nvSpPr>
          <p:cNvPr id="779" name="Google Shape;779;p17"/>
          <p:cNvSpPr/>
          <p:nvPr/>
        </p:nvSpPr>
        <p:spPr>
          <a:xfrm>
            <a:off x="4873752" y="2798064"/>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No definitive agreement signed as of Q4 2025 call (Tim Gitzel flew to Washington on earnings day). Depends on US government funding through appropriations process, executive order enforcement, Japanese foreign direct investment. Many unknowns; not in guidance.</a:t>
            </a:r>
            <a:endParaRPr b="0" i="0" sz="800" u="none" cap="none" strike="noStrike">
              <a:solidFill>
                <a:schemeClr val="dk1"/>
              </a:solidFill>
              <a:latin typeface="Calibri"/>
              <a:ea typeface="Calibri"/>
              <a:cs typeface="Calibri"/>
              <a:sym typeface="Calibri"/>
            </a:endParaRPr>
          </a:p>
        </p:txBody>
      </p:sp>
      <p:sp>
        <p:nvSpPr>
          <p:cNvPr id="780" name="Google Shape;780;p17"/>
          <p:cNvSpPr/>
          <p:nvPr/>
        </p:nvSpPr>
        <p:spPr>
          <a:xfrm>
            <a:off x="365760" y="3694176"/>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7"/>
          <p:cNvSpPr/>
          <p:nvPr/>
        </p:nvSpPr>
        <p:spPr>
          <a:xfrm>
            <a:off x="3493008" y="3785616"/>
            <a:ext cx="822960" cy="219456"/>
          </a:xfrm>
          <a:prstGeom prst="roundRect">
            <a:avLst>
              <a:gd fmla="val 20833" name="adj"/>
            </a:avLst>
          </a:prstGeom>
          <a:solidFill>
            <a:srgbClr val="C992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7"/>
          <p:cNvSpPr/>
          <p:nvPr/>
        </p:nvSpPr>
        <p:spPr>
          <a:xfrm>
            <a:off x="3493008" y="3785616"/>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MED</a:t>
            </a:r>
            <a:endParaRPr b="0" i="0" sz="800" u="none" cap="none" strike="noStrike">
              <a:solidFill>
                <a:schemeClr val="dk1"/>
              </a:solidFill>
              <a:latin typeface="Calibri"/>
              <a:ea typeface="Calibri"/>
              <a:cs typeface="Calibri"/>
              <a:sym typeface="Calibri"/>
            </a:endParaRPr>
          </a:p>
        </p:txBody>
      </p:sp>
      <p:sp>
        <p:nvSpPr>
          <p:cNvPr id="783" name="Google Shape;783;p17"/>
          <p:cNvSpPr/>
          <p:nvPr/>
        </p:nvSpPr>
        <p:spPr>
          <a:xfrm>
            <a:off x="502920" y="3785616"/>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Below-Replacement-Rate Contracting</a:t>
            </a:r>
            <a:endParaRPr b="0" i="0" sz="1000" u="none" cap="none" strike="noStrike">
              <a:solidFill>
                <a:schemeClr val="dk1"/>
              </a:solidFill>
              <a:latin typeface="Calibri"/>
              <a:ea typeface="Calibri"/>
              <a:cs typeface="Calibri"/>
              <a:sym typeface="Calibri"/>
            </a:endParaRPr>
          </a:p>
        </p:txBody>
      </p:sp>
      <p:sp>
        <p:nvSpPr>
          <p:cNvPr id="784" name="Google Shape;784;p17"/>
          <p:cNvSpPr/>
          <p:nvPr/>
        </p:nvSpPr>
        <p:spPr>
          <a:xfrm>
            <a:off x="502920" y="4096512"/>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2025 industry term contracting was 116M lb — still below ~160M lb replacement rate. If utilities continue to delay, Cameco's realized price improvements will lag. Management's 'disciplined wait' strategy requires patience from investors.</a:t>
            </a:r>
            <a:endParaRPr b="0" i="0" sz="800" u="none" cap="none" strike="noStrike">
              <a:solidFill>
                <a:schemeClr val="dk1"/>
              </a:solidFill>
              <a:latin typeface="Calibri"/>
              <a:ea typeface="Calibri"/>
              <a:cs typeface="Calibri"/>
              <a:sym typeface="Calibri"/>
            </a:endParaRPr>
          </a:p>
        </p:txBody>
      </p:sp>
      <p:sp>
        <p:nvSpPr>
          <p:cNvPr id="785" name="Google Shape;785;p17"/>
          <p:cNvSpPr/>
          <p:nvPr/>
        </p:nvSpPr>
        <p:spPr>
          <a:xfrm>
            <a:off x="4736592" y="3694176"/>
            <a:ext cx="4187952" cy="1152144"/>
          </a:xfrm>
          <a:prstGeom prst="roundRect">
            <a:avLst>
              <a:gd fmla="val 6349" name="adj"/>
            </a:avLst>
          </a:prstGeom>
          <a:solidFill>
            <a:srgbClr val="FFFFFF"/>
          </a:solidFill>
          <a:ln>
            <a:noFill/>
          </a:ln>
          <a:effectLst>
            <a:outerShdw blurRad="63500" rotWithShape="0" algn="bl" dir="2700000" dist="25400">
              <a:srgbClr val="000000">
                <a:alpha val="1215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7"/>
          <p:cNvSpPr/>
          <p:nvPr/>
        </p:nvSpPr>
        <p:spPr>
          <a:xfrm>
            <a:off x="7863840" y="3785616"/>
            <a:ext cx="822960" cy="219456"/>
          </a:xfrm>
          <a:prstGeom prst="roundRect">
            <a:avLst>
              <a:gd fmla="val 20833"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7"/>
          <p:cNvSpPr/>
          <p:nvPr/>
        </p:nvSpPr>
        <p:spPr>
          <a:xfrm>
            <a:off x="7863840" y="3785616"/>
            <a:ext cx="8229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1" i="0" lang="en-US" sz="800" u="none" cap="none" strike="noStrike">
                <a:solidFill>
                  <a:srgbClr val="FFFFFF"/>
                </a:solidFill>
                <a:latin typeface="Calibri"/>
                <a:ea typeface="Calibri"/>
                <a:cs typeface="Calibri"/>
                <a:sym typeface="Calibri"/>
              </a:rPr>
              <a:t>LOW</a:t>
            </a:r>
            <a:endParaRPr b="0" i="0" sz="800" u="none" cap="none" strike="noStrike">
              <a:solidFill>
                <a:schemeClr val="dk1"/>
              </a:solidFill>
              <a:latin typeface="Calibri"/>
              <a:ea typeface="Calibri"/>
              <a:cs typeface="Calibri"/>
              <a:sym typeface="Calibri"/>
            </a:endParaRPr>
          </a:p>
        </p:txBody>
      </p:sp>
      <p:sp>
        <p:nvSpPr>
          <p:cNvPr id="788" name="Google Shape;788;p17"/>
          <p:cNvSpPr/>
          <p:nvPr/>
        </p:nvSpPr>
        <p:spPr>
          <a:xfrm>
            <a:off x="4873752" y="3785616"/>
            <a:ext cx="29718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1000"/>
              <a:buFont typeface="Cambria"/>
              <a:buNone/>
            </a:pPr>
            <a:r>
              <a:rPr b="1" i="0" lang="en-US" sz="1000" u="none" cap="none" strike="noStrike">
                <a:solidFill>
                  <a:srgbClr val="0B1F3A"/>
                </a:solidFill>
                <a:latin typeface="Cambria"/>
                <a:ea typeface="Cambria"/>
                <a:cs typeface="Cambria"/>
                <a:sym typeface="Cambria"/>
              </a:rPr>
              <a:t>Currency / Tax Risk</a:t>
            </a:r>
            <a:endParaRPr b="0" i="0" sz="1000" u="none" cap="none" strike="noStrike">
              <a:solidFill>
                <a:schemeClr val="dk1"/>
              </a:solidFill>
              <a:latin typeface="Calibri"/>
              <a:ea typeface="Calibri"/>
              <a:cs typeface="Calibri"/>
              <a:sym typeface="Calibri"/>
            </a:endParaRPr>
          </a:p>
        </p:txBody>
      </p:sp>
      <p:sp>
        <p:nvSpPr>
          <p:cNvPr id="789" name="Google Shape;789;p17"/>
          <p:cNvSpPr/>
          <p:nvPr/>
        </p:nvSpPr>
        <p:spPr>
          <a:xfrm>
            <a:off x="4873752" y="4096512"/>
            <a:ext cx="39136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800"/>
              <a:buFont typeface="Calibri"/>
              <a:buNone/>
            </a:pPr>
            <a:r>
              <a:rPr b="0" i="0" lang="en-US" sz="800" u="none" cap="none" strike="noStrike">
                <a:solidFill>
                  <a:srgbClr val="5A6E80"/>
                </a:solidFill>
                <a:latin typeface="Calibri"/>
                <a:ea typeface="Calibri"/>
                <a:cs typeface="Calibri"/>
                <a:sym typeface="Calibri"/>
              </a:rPr>
              <a:t>Cameco reports in CAD; sells uranium in USD. CAD strengthening reduces realized revenue in reporting currency. CRA (Canada Revenue Agency) transfer pricing dispute ongoing for 2018+ tax years — though courts have sided with Cameco in resolved years.</a:t>
            </a:r>
            <a:endParaRPr b="0" i="0" sz="800" u="none" cap="none" strike="noStrike">
              <a:solidFill>
                <a:schemeClr val="dk1"/>
              </a:solidFill>
              <a:latin typeface="Calibri"/>
              <a:ea typeface="Calibri"/>
              <a:cs typeface="Calibri"/>
              <a:sym typeface="Calibri"/>
            </a:endParaRPr>
          </a:p>
        </p:txBody>
      </p:sp>
      <p:sp>
        <p:nvSpPr>
          <p:cNvPr id="790" name="Google Shape;790;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795" name="Shape 795"/>
        <p:cNvGrpSpPr/>
        <p:nvPr/>
      </p:nvGrpSpPr>
      <p:grpSpPr>
        <a:xfrm>
          <a:off x="0" y="0"/>
          <a:ext cx="0" cy="0"/>
          <a:chOff x="0" y="0"/>
          <a:chExt cx="0" cy="0"/>
        </a:xfrm>
      </p:grpSpPr>
      <p:sp>
        <p:nvSpPr>
          <p:cNvPr id="796" name="Google Shape;796;p18"/>
          <p:cNvSpPr/>
          <p:nvPr/>
        </p:nvSpPr>
        <p:spPr>
          <a:xfrm>
            <a:off x="457200" y="36576"/>
            <a:ext cx="2011680" cy="219456"/>
          </a:xfrm>
          <a:prstGeom prst="roundRect">
            <a:avLst>
              <a:gd fmla="val 25000" name="adj"/>
            </a:avLst>
          </a:prstGeom>
          <a:solidFill>
            <a:srgbClr val="922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8"/>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05 · CONCLUSION</a:t>
            </a:r>
            <a:endParaRPr b="0" i="0" sz="900" u="none" cap="none" strike="noStrike">
              <a:solidFill>
                <a:schemeClr val="dk1"/>
              </a:solidFill>
              <a:latin typeface="Calibri"/>
              <a:ea typeface="Calibri"/>
              <a:cs typeface="Calibri"/>
              <a:sym typeface="Calibri"/>
            </a:endParaRPr>
          </a:p>
        </p:txBody>
      </p:sp>
      <p:sp>
        <p:nvSpPr>
          <p:cNvPr id="798" name="Google Shape;798;p18"/>
          <p:cNvSpPr/>
          <p:nvPr/>
        </p:nvSpPr>
        <p:spPr>
          <a:xfrm>
            <a:off x="5029200" y="-1097280"/>
            <a:ext cx="5486400" cy="5486400"/>
          </a:xfrm>
          <a:prstGeom prst="ellipse">
            <a:avLst/>
          </a:prstGeom>
          <a:solidFill>
            <a:srgbClr val="1F7A4D">
              <a:alpha val="12156"/>
            </a:srgbClr>
          </a:solidFill>
          <a:ln cap="flat" cmpd="sng" w="12700">
            <a:solidFill>
              <a:srgbClr val="1F7A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8"/>
          <p:cNvSpPr/>
          <p:nvPr/>
        </p:nvSpPr>
        <p:spPr>
          <a:xfrm>
            <a:off x="457200" y="320040"/>
            <a:ext cx="822960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Our Recommendation</a:t>
            </a:r>
            <a:endParaRPr b="0" i="0" sz="1200" u="none" cap="none" strike="noStrike">
              <a:solidFill>
                <a:schemeClr val="dk1"/>
              </a:solidFill>
              <a:latin typeface="Calibri"/>
              <a:ea typeface="Calibri"/>
              <a:cs typeface="Calibri"/>
              <a:sym typeface="Calibri"/>
            </a:endParaRPr>
          </a:p>
        </p:txBody>
      </p:sp>
      <p:sp>
        <p:nvSpPr>
          <p:cNvPr id="800" name="Google Shape;800;p18"/>
          <p:cNvSpPr/>
          <p:nvPr/>
        </p:nvSpPr>
        <p:spPr>
          <a:xfrm>
            <a:off x="457200" y="594360"/>
            <a:ext cx="82296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5200"/>
              <a:buFont typeface="Cambria"/>
              <a:buNone/>
            </a:pPr>
            <a:r>
              <a:rPr b="1" i="0" lang="en-US" sz="5200" u="none" cap="none" strike="noStrike">
                <a:solidFill>
                  <a:srgbClr val="2ECC71"/>
                </a:solidFill>
                <a:latin typeface="Cambria"/>
                <a:ea typeface="Cambria"/>
                <a:cs typeface="Cambria"/>
                <a:sym typeface="Cambria"/>
              </a:rPr>
              <a:t>CCJ:  BUY</a:t>
            </a:r>
            <a:endParaRPr b="0" i="0" sz="5200" u="none" cap="none" strike="noStrike">
              <a:solidFill>
                <a:schemeClr val="dk1"/>
              </a:solidFill>
              <a:latin typeface="Calibri"/>
              <a:ea typeface="Calibri"/>
              <a:cs typeface="Calibri"/>
              <a:sym typeface="Calibri"/>
            </a:endParaRPr>
          </a:p>
        </p:txBody>
      </p:sp>
      <p:sp>
        <p:nvSpPr>
          <p:cNvPr id="801" name="Google Shape;801;p18"/>
          <p:cNvSpPr/>
          <p:nvPr/>
        </p:nvSpPr>
        <p:spPr>
          <a:xfrm>
            <a:off x="365760" y="1600200"/>
            <a:ext cx="8412480" cy="2514600"/>
          </a:xfrm>
          <a:prstGeom prst="roundRect">
            <a:avLst>
              <a:gd fmla="val 2909"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8"/>
          <p:cNvSpPr/>
          <p:nvPr/>
        </p:nvSpPr>
        <p:spPr>
          <a:xfrm>
            <a:off x="502920" y="1737360"/>
            <a:ext cx="292608" cy="292608"/>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8"/>
          <p:cNvSpPr/>
          <p:nvPr/>
        </p:nvSpPr>
        <p:spPr>
          <a:xfrm>
            <a:off x="502920" y="1737360"/>
            <a:ext cx="292608"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en-US" sz="1000" u="none" cap="none" strike="noStrike">
                <a:solidFill>
                  <a:srgbClr val="FFFFFF"/>
                </a:solidFill>
                <a:latin typeface="Calibri"/>
                <a:ea typeface="Calibri"/>
                <a:cs typeface="Calibri"/>
                <a:sym typeface="Calibri"/>
              </a:rPr>
              <a:t>1</a:t>
            </a:r>
            <a:endParaRPr b="0" i="0" sz="1000" u="none" cap="none" strike="noStrike">
              <a:solidFill>
                <a:schemeClr val="dk1"/>
              </a:solidFill>
              <a:latin typeface="Calibri"/>
              <a:ea typeface="Calibri"/>
              <a:cs typeface="Calibri"/>
              <a:sym typeface="Calibri"/>
            </a:endParaRPr>
          </a:p>
        </p:txBody>
      </p:sp>
      <p:sp>
        <p:nvSpPr>
          <p:cNvPr id="804" name="Google Shape;804;p18"/>
          <p:cNvSpPr/>
          <p:nvPr/>
        </p:nvSpPr>
        <p:spPr>
          <a:xfrm>
            <a:off x="896112" y="1737360"/>
            <a:ext cx="2523744"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900"/>
              <a:buFont typeface="Cambria"/>
              <a:buNone/>
            </a:pPr>
            <a:r>
              <a:rPr b="1" i="0" lang="en-US" sz="900" u="none" cap="none" strike="noStrike">
                <a:solidFill>
                  <a:srgbClr val="C9922A"/>
                </a:solidFill>
                <a:latin typeface="Cambria"/>
                <a:ea typeface="Cambria"/>
                <a:cs typeface="Cambria"/>
                <a:sym typeface="Cambria"/>
              </a:rPr>
              <a:t>Irreplaceable asset base — </a:t>
            </a:r>
            <a:endParaRPr b="0" i="0" sz="900" u="none" cap="none" strike="noStrike">
              <a:solidFill>
                <a:schemeClr val="dk1"/>
              </a:solidFill>
              <a:latin typeface="Calibri"/>
              <a:ea typeface="Calibri"/>
              <a:cs typeface="Calibri"/>
              <a:sym typeface="Calibri"/>
            </a:endParaRPr>
          </a:p>
        </p:txBody>
      </p:sp>
      <p:sp>
        <p:nvSpPr>
          <p:cNvPr id="805" name="Google Shape;805;p18"/>
          <p:cNvSpPr/>
          <p:nvPr/>
        </p:nvSpPr>
        <p:spPr>
          <a:xfrm>
            <a:off x="3456432" y="1737360"/>
            <a:ext cx="516636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850" u="none" cap="none" strike="noStrike">
                <a:solidFill>
                  <a:srgbClr val="FFFFFF"/>
                </a:solidFill>
                <a:latin typeface="Calibri"/>
                <a:ea typeface="Calibri"/>
                <a:cs typeface="Calibri"/>
                <a:sym typeface="Calibri"/>
              </a:rPr>
              <a:t>Largest high-grade uranium reserves globally (McArthur River licensed to 25M lb; Cigar Lake world's highest grade). No near-term comparable exists.</a:t>
            </a:r>
            <a:endParaRPr b="0" i="0" sz="850" u="none" cap="none" strike="noStrike">
              <a:solidFill>
                <a:schemeClr val="dk1"/>
              </a:solidFill>
              <a:latin typeface="Calibri"/>
              <a:ea typeface="Calibri"/>
              <a:cs typeface="Calibri"/>
              <a:sym typeface="Calibri"/>
            </a:endParaRPr>
          </a:p>
        </p:txBody>
      </p:sp>
      <p:sp>
        <p:nvSpPr>
          <p:cNvPr id="806" name="Google Shape;806;p18"/>
          <p:cNvSpPr/>
          <p:nvPr/>
        </p:nvSpPr>
        <p:spPr>
          <a:xfrm>
            <a:off x="502920" y="2212848"/>
            <a:ext cx="292608" cy="292608"/>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8"/>
          <p:cNvSpPr/>
          <p:nvPr/>
        </p:nvSpPr>
        <p:spPr>
          <a:xfrm>
            <a:off x="502920" y="2212848"/>
            <a:ext cx="292608"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en-US" sz="1000" u="none" cap="none" strike="noStrike">
                <a:solidFill>
                  <a:srgbClr val="FFFFFF"/>
                </a:solidFill>
                <a:latin typeface="Calibri"/>
                <a:ea typeface="Calibri"/>
                <a:cs typeface="Calibri"/>
                <a:sym typeface="Calibri"/>
              </a:rPr>
              <a:t>2</a:t>
            </a:r>
            <a:endParaRPr b="0" i="0" sz="1000" u="none" cap="none" strike="noStrike">
              <a:solidFill>
                <a:schemeClr val="dk1"/>
              </a:solidFill>
              <a:latin typeface="Calibri"/>
              <a:ea typeface="Calibri"/>
              <a:cs typeface="Calibri"/>
              <a:sym typeface="Calibri"/>
            </a:endParaRPr>
          </a:p>
        </p:txBody>
      </p:sp>
      <p:sp>
        <p:nvSpPr>
          <p:cNvPr id="808" name="Google Shape;808;p18"/>
          <p:cNvSpPr/>
          <p:nvPr/>
        </p:nvSpPr>
        <p:spPr>
          <a:xfrm>
            <a:off x="896112" y="2212848"/>
            <a:ext cx="2523744"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900"/>
              <a:buFont typeface="Cambria"/>
              <a:buNone/>
            </a:pPr>
            <a:r>
              <a:rPr b="1" i="0" lang="en-US" sz="900" u="none" cap="none" strike="noStrike">
                <a:solidFill>
                  <a:srgbClr val="C9922A"/>
                </a:solidFill>
                <a:latin typeface="Cambria"/>
                <a:ea typeface="Cambria"/>
                <a:cs typeface="Cambria"/>
                <a:sym typeface="Cambria"/>
              </a:rPr>
              <a:t>Structural supply deficit accelerating — </a:t>
            </a:r>
            <a:endParaRPr b="0" i="0" sz="900" u="none" cap="none" strike="noStrike">
              <a:solidFill>
                <a:schemeClr val="dk1"/>
              </a:solidFill>
              <a:latin typeface="Calibri"/>
              <a:ea typeface="Calibri"/>
              <a:cs typeface="Calibri"/>
              <a:sym typeface="Calibri"/>
            </a:endParaRPr>
          </a:p>
        </p:txBody>
      </p:sp>
      <p:sp>
        <p:nvSpPr>
          <p:cNvPr id="809" name="Google Shape;809;p18"/>
          <p:cNvSpPr/>
          <p:nvPr/>
        </p:nvSpPr>
        <p:spPr>
          <a:xfrm>
            <a:off x="3456432" y="2212848"/>
            <a:ext cx="516636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850" u="none" cap="none" strike="noStrike">
                <a:solidFill>
                  <a:srgbClr val="FFFFFF"/>
                </a:solidFill>
                <a:latin typeface="Calibri"/>
                <a:ea typeface="Calibri"/>
                <a:cs typeface="Calibri"/>
                <a:sym typeface="Calibri"/>
              </a:rPr>
              <a:t>Kazatomprom cutting 2026 output by ~12M lb. Cigar Lake mine life ends ~2036 (10% of global supply). No new tier-1 mines funded. Supply tightness is structurally durable.</a:t>
            </a:r>
            <a:endParaRPr b="0" i="0" sz="850" u="none" cap="none" strike="noStrike">
              <a:solidFill>
                <a:schemeClr val="dk1"/>
              </a:solidFill>
              <a:latin typeface="Calibri"/>
              <a:ea typeface="Calibri"/>
              <a:cs typeface="Calibri"/>
              <a:sym typeface="Calibri"/>
            </a:endParaRPr>
          </a:p>
        </p:txBody>
      </p:sp>
      <p:sp>
        <p:nvSpPr>
          <p:cNvPr id="810" name="Google Shape;810;p18"/>
          <p:cNvSpPr/>
          <p:nvPr/>
        </p:nvSpPr>
        <p:spPr>
          <a:xfrm>
            <a:off x="502920" y="2688336"/>
            <a:ext cx="292608" cy="292608"/>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8"/>
          <p:cNvSpPr/>
          <p:nvPr/>
        </p:nvSpPr>
        <p:spPr>
          <a:xfrm>
            <a:off x="502920" y="2688336"/>
            <a:ext cx="292608"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en-US" sz="1000" u="none" cap="none" strike="noStrike">
                <a:solidFill>
                  <a:srgbClr val="FFFFFF"/>
                </a:solidFill>
                <a:latin typeface="Calibri"/>
                <a:ea typeface="Calibri"/>
                <a:cs typeface="Calibri"/>
                <a:sym typeface="Calibri"/>
              </a:rPr>
              <a:t>3</a:t>
            </a:r>
            <a:endParaRPr b="0" i="0" sz="1000" u="none" cap="none" strike="noStrike">
              <a:solidFill>
                <a:schemeClr val="dk1"/>
              </a:solidFill>
              <a:latin typeface="Calibri"/>
              <a:ea typeface="Calibri"/>
              <a:cs typeface="Calibri"/>
              <a:sym typeface="Calibri"/>
            </a:endParaRPr>
          </a:p>
        </p:txBody>
      </p:sp>
      <p:sp>
        <p:nvSpPr>
          <p:cNvPr id="812" name="Google Shape;812;p18"/>
          <p:cNvSpPr/>
          <p:nvPr/>
        </p:nvSpPr>
        <p:spPr>
          <a:xfrm>
            <a:off x="896112" y="2688336"/>
            <a:ext cx="2523744"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900"/>
              <a:buFont typeface="Cambria"/>
              <a:buNone/>
            </a:pPr>
            <a:r>
              <a:rPr b="1" i="0" lang="en-US" sz="900" u="none" cap="none" strike="noStrike">
                <a:solidFill>
                  <a:srgbClr val="C9922A"/>
                </a:solidFill>
                <a:latin typeface="Cambria"/>
                <a:ea typeface="Cambria"/>
                <a:cs typeface="Cambria"/>
                <a:sym typeface="Cambria"/>
              </a:rPr>
              <a:t>Re-contracting cycle will drive realized price higher — </a:t>
            </a:r>
            <a:endParaRPr b="0" i="0" sz="900" u="none" cap="none" strike="noStrike">
              <a:solidFill>
                <a:schemeClr val="dk1"/>
              </a:solidFill>
              <a:latin typeface="Calibri"/>
              <a:ea typeface="Calibri"/>
              <a:cs typeface="Calibri"/>
              <a:sym typeface="Calibri"/>
            </a:endParaRPr>
          </a:p>
        </p:txBody>
      </p:sp>
      <p:sp>
        <p:nvSpPr>
          <p:cNvPr id="813" name="Google Shape;813;p18"/>
          <p:cNvSpPr/>
          <p:nvPr/>
        </p:nvSpPr>
        <p:spPr>
          <a:xfrm>
            <a:off x="3456432" y="2688336"/>
            <a:ext cx="516636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850" u="none" cap="none" strike="noStrike">
                <a:solidFill>
                  <a:srgbClr val="FFFFFF"/>
                </a:solidFill>
                <a:latin typeface="Calibri"/>
                <a:ea typeface="Calibri"/>
                <a:cs typeface="Calibri"/>
                <a:sym typeface="Calibri"/>
              </a:rPr>
              <a:t>~2.1B lb of uranium still unpurchased by utilities through 2040. 116M lb contracted in 2025 — well below replacement rate. Contract repricing from low 2020-era prices to C$80–90+ is only beginning.</a:t>
            </a:r>
            <a:endParaRPr b="0" i="0" sz="850" u="none" cap="none" strike="noStrike">
              <a:solidFill>
                <a:schemeClr val="dk1"/>
              </a:solidFill>
              <a:latin typeface="Calibri"/>
              <a:ea typeface="Calibri"/>
              <a:cs typeface="Calibri"/>
              <a:sym typeface="Calibri"/>
            </a:endParaRPr>
          </a:p>
        </p:txBody>
      </p:sp>
      <p:sp>
        <p:nvSpPr>
          <p:cNvPr id="814" name="Google Shape;814;p18"/>
          <p:cNvSpPr/>
          <p:nvPr/>
        </p:nvSpPr>
        <p:spPr>
          <a:xfrm>
            <a:off x="502920" y="3163824"/>
            <a:ext cx="292608" cy="292608"/>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8"/>
          <p:cNvSpPr/>
          <p:nvPr/>
        </p:nvSpPr>
        <p:spPr>
          <a:xfrm>
            <a:off x="502920" y="3163824"/>
            <a:ext cx="292608"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en-US" sz="1000" u="none" cap="none" strike="noStrike">
                <a:solidFill>
                  <a:srgbClr val="FFFFFF"/>
                </a:solidFill>
                <a:latin typeface="Calibri"/>
                <a:ea typeface="Calibri"/>
                <a:cs typeface="Calibri"/>
                <a:sym typeface="Calibri"/>
              </a:rPr>
              <a:t>4</a:t>
            </a:r>
            <a:endParaRPr b="0" i="0" sz="1000" u="none" cap="none" strike="noStrike">
              <a:solidFill>
                <a:schemeClr val="dk1"/>
              </a:solidFill>
              <a:latin typeface="Calibri"/>
              <a:ea typeface="Calibri"/>
              <a:cs typeface="Calibri"/>
              <a:sym typeface="Calibri"/>
            </a:endParaRPr>
          </a:p>
        </p:txBody>
      </p:sp>
      <p:sp>
        <p:nvSpPr>
          <p:cNvPr id="816" name="Google Shape;816;p18"/>
          <p:cNvSpPr/>
          <p:nvPr/>
        </p:nvSpPr>
        <p:spPr>
          <a:xfrm>
            <a:off x="896112" y="3163824"/>
            <a:ext cx="2523744"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900"/>
              <a:buFont typeface="Cambria"/>
              <a:buNone/>
            </a:pPr>
            <a:r>
              <a:rPr b="1" i="0" lang="en-US" sz="900" u="none" cap="none" strike="noStrike">
                <a:solidFill>
                  <a:srgbClr val="C9922A"/>
                </a:solidFill>
                <a:latin typeface="Cambria"/>
                <a:ea typeface="Cambria"/>
                <a:cs typeface="Cambria"/>
                <a:sym typeface="Cambria"/>
              </a:rPr>
              <a:t>Westinghouse: 40% of adj. EBITDA and growing — </a:t>
            </a:r>
            <a:endParaRPr b="0" i="0" sz="900" u="none" cap="none" strike="noStrike">
              <a:solidFill>
                <a:schemeClr val="dk1"/>
              </a:solidFill>
              <a:latin typeface="Calibri"/>
              <a:ea typeface="Calibri"/>
              <a:cs typeface="Calibri"/>
              <a:sym typeface="Calibri"/>
            </a:endParaRPr>
          </a:p>
        </p:txBody>
      </p:sp>
      <p:sp>
        <p:nvSpPr>
          <p:cNvPr id="817" name="Google Shape;817;p18"/>
          <p:cNvSpPr/>
          <p:nvPr/>
        </p:nvSpPr>
        <p:spPr>
          <a:xfrm>
            <a:off x="3456432" y="3163824"/>
            <a:ext cx="516636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850" u="none" cap="none" strike="noStrike">
                <a:solidFill>
                  <a:srgbClr val="FFFFFF"/>
                </a:solidFill>
                <a:latin typeface="Calibri"/>
                <a:ea typeface="Calibri"/>
                <a:cs typeface="Calibri"/>
                <a:sym typeface="Calibri"/>
              </a:rPr>
              <a:t>C$780M adj. EBITDA (FY2025). US$80B government partnership. Per AP1000 two-pack: US$800M–US$1.2B EBITDA through engineering/procurement phase. Massively underfollowed by uranium-only investors.</a:t>
            </a:r>
            <a:endParaRPr b="0" i="0" sz="850" u="none" cap="none" strike="noStrike">
              <a:solidFill>
                <a:schemeClr val="dk1"/>
              </a:solidFill>
              <a:latin typeface="Calibri"/>
              <a:ea typeface="Calibri"/>
              <a:cs typeface="Calibri"/>
              <a:sym typeface="Calibri"/>
            </a:endParaRPr>
          </a:p>
        </p:txBody>
      </p:sp>
      <p:sp>
        <p:nvSpPr>
          <p:cNvPr id="818" name="Google Shape;818;p18"/>
          <p:cNvSpPr/>
          <p:nvPr/>
        </p:nvSpPr>
        <p:spPr>
          <a:xfrm>
            <a:off x="502920" y="3639312"/>
            <a:ext cx="292608" cy="292608"/>
          </a:xfrm>
          <a:prstGeom prst="ellipse">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8"/>
          <p:cNvSpPr/>
          <p:nvPr/>
        </p:nvSpPr>
        <p:spPr>
          <a:xfrm>
            <a:off x="502920" y="3639312"/>
            <a:ext cx="292608"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en-US" sz="1000" u="none" cap="none" strike="noStrike">
                <a:solidFill>
                  <a:srgbClr val="FFFFFF"/>
                </a:solidFill>
                <a:latin typeface="Calibri"/>
                <a:ea typeface="Calibri"/>
                <a:cs typeface="Calibri"/>
                <a:sym typeface="Calibri"/>
              </a:rPr>
              <a:t>5</a:t>
            </a:r>
            <a:endParaRPr b="0" i="0" sz="1000" u="none" cap="none" strike="noStrike">
              <a:solidFill>
                <a:schemeClr val="dk1"/>
              </a:solidFill>
              <a:latin typeface="Calibri"/>
              <a:ea typeface="Calibri"/>
              <a:cs typeface="Calibri"/>
              <a:sym typeface="Calibri"/>
            </a:endParaRPr>
          </a:p>
        </p:txBody>
      </p:sp>
      <p:sp>
        <p:nvSpPr>
          <p:cNvPr id="820" name="Google Shape;820;p18"/>
          <p:cNvSpPr/>
          <p:nvPr/>
        </p:nvSpPr>
        <p:spPr>
          <a:xfrm>
            <a:off x="896112" y="3639312"/>
            <a:ext cx="2523744"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900"/>
              <a:buFont typeface="Cambria"/>
              <a:buNone/>
            </a:pPr>
            <a:r>
              <a:rPr b="1" i="0" lang="en-US" sz="900" u="none" cap="none" strike="noStrike">
                <a:solidFill>
                  <a:srgbClr val="C9922A"/>
                </a:solidFill>
                <a:latin typeface="Cambria"/>
                <a:ea typeface="Cambria"/>
                <a:cs typeface="Cambria"/>
                <a:sym typeface="Cambria"/>
              </a:rPr>
              <a:t>Strong balance sheet, disciplined management — </a:t>
            </a:r>
            <a:endParaRPr b="0" i="0" sz="900" u="none" cap="none" strike="noStrike">
              <a:solidFill>
                <a:schemeClr val="dk1"/>
              </a:solidFill>
              <a:latin typeface="Calibri"/>
              <a:ea typeface="Calibri"/>
              <a:cs typeface="Calibri"/>
              <a:sym typeface="Calibri"/>
            </a:endParaRPr>
          </a:p>
        </p:txBody>
      </p:sp>
      <p:sp>
        <p:nvSpPr>
          <p:cNvPr id="821" name="Google Shape;821;p18"/>
          <p:cNvSpPr/>
          <p:nvPr/>
        </p:nvSpPr>
        <p:spPr>
          <a:xfrm>
            <a:off x="3456432" y="3639312"/>
            <a:ext cx="516636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850" u="none" cap="none" strike="noStrike">
                <a:solidFill>
                  <a:srgbClr val="FFFFFF"/>
                </a:solidFill>
                <a:latin typeface="Calibri"/>
                <a:ea typeface="Calibri"/>
                <a:cs typeface="Calibri"/>
                <a:sym typeface="Calibri"/>
              </a:rPr>
              <a:t>Net cash ~C$218M. C$1.4B operating cash flow (FY2025). Term loan extinguished. Dividend growing (C$0.24/sh). Management explicitly refuses to front-run demand with supply — cycle-tested discipline.</a:t>
            </a:r>
            <a:endParaRPr b="0" i="0" sz="850" u="none" cap="none" strike="noStrike">
              <a:solidFill>
                <a:schemeClr val="dk1"/>
              </a:solidFill>
              <a:latin typeface="Calibri"/>
              <a:ea typeface="Calibri"/>
              <a:cs typeface="Calibri"/>
              <a:sym typeface="Calibri"/>
            </a:endParaRPr>
          </a:p>
        </p:txBody>
      </p:sp>
      <p:sp>
        <p:nvSpPr>
          <p:cNvPr id="822" name="Google Shape;822;p18"/>
          <p:cNvSpPr/>
          <p:nvPr/>
        </p:nvSpPr>
        <p:spPr>
          <a:xfrm>
            <a:off x="365760" y="4224528"/>
            <a:ext cx="8412480" cy="566928"/>
          </a:xfrm>
          <a:prstGeom prst="roundRect">
            <a:avLst>
              <a:gd fmla="val 12903" name="adj"/>
            </a:avLst>
          </a:prstGeom>
          <a:solidFill>
            <a:srgbClr val="1F7A4D"/>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8"/>
          <p:cNvSpPr/>
          <p:nvPr/>
        </p:nvSpPr>
        <p:spPr>
          <a:xfrm>
            <a:off x="457200" y="4224528"/>
            <a:ext cx="8229600"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Cambria"/>
              <a:buNone/>
            </a:pPr>
            <a:r>
              <a:rPr b="1" i="0" lang="en-US" sz="1100" u="none" cap="none" strike="noStrike">
                <a:solidFill>
                  <a:srgbClr val="FFFFFF"/>
                </a:solidFill>
                <a:latin typeface="Cambria"/>
                <a:ea typeface="Cambria"/>
                <a:cs typeface="Cambria"/>
                <a:sym typeface="Cambria"/>
              </a:rPr>
              <a:t>2026 Guidance: 29–32M lb deliveries · C$85–89/lb realized price · Westinghouse Adj. EBITDA US$370–430M (49%)  ·  BUY</a:t>
            </a:r>
            <a:endParaRPr b="0" i="0" sz="1100" u="none" cap="none" strike="noStrike">
              <a:solidFill>
                <a:schemeClr val="dk1"/>
              </a:solidFill>
              <a:latin typeface="Calibri"/>
              <a:ea typeface="Calibri"/>
              <a:cs typeface="Calibri"/>
              <a:sym typeface="Calibri"/>
            </a:endParaRPr>
          </a:p>
        </p:txBody>
      </p:sp>
      <p:sp>
        <p:nvSpPr>
          <p:cNvPr id="824" name="Google Shape;82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 name="Shape 51"/>
        <p:cNvGrpSpPr/>
        <p:nvPr/>
      </p:nvGrpSpPr>
      <p:grpSpPr>
        <a:xfrm>
          <a:off x="0" y="0"/>
          <a:ext cx="0" cy="0"/>
          <a:chOff x="0" y="0"/>
          <a:chExt cx="0" cy="0"/>
        </a:xfrm>
      </p:grpSpPr>
      <p:sp>
        <p:nvSpPr>
          <p:cNvPr id="52" name="Google Shape;52;p3"/>
          <p:cNvSpPr/>
          <p:nvPr/>
        </p:nvSpPr>
        <p:spPr>
          <a:xfrm>
            <a:off x="365816" y="383798"/>
            <a:ext cx="4992300" cy="677400"/>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57200" y="36576"/>
            <a:ext cx="2011680" cy="219456"/>
          </a:xfrm>
          <a:prstGeom prst="roundRect">
            <a:avLst>
              <a:gd fmla="val 25000" name="adj"/>
            </a:avLst>
          </a:prstGeom>
          <a:solidFill>
            <a:srgbClr val="1A5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01 · COMPANY OVERVIEW</a:t>
            </a:r>
            <a:endParaRPr b="0" i="0" sz="900" u="none" cap="none" strike="noStrike">
              <a:solidFill>
                <a:schemeClr val="dk1"/>
              </a:solidFill>
              <a:latin typeface="Calibri"/>
              <a:ea typeface="Calibri"/>
              <a:cs typeface="Calibri"/>
              <a:sym typeface="Calibri"/>
            </a:endParaRPr>
          </a:p>
        </p:txBody>
      </p:sp>
      <p:sp>
        <p:nvSpPr>
          <p:cNvPr id="55" name="Google Shape;55;p3"/>
          <p:cNvSpPr/>
          <p:nvPr/>
        </p:nvSpPr>
        <p:spPr>
          <a:xfrm>
            <a:off x="365800" y="383800"/>
            <a:ext cx="4992300" cy="622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000"/>
              <a:buFont typeface="Cambria"/>
              <a:buNone/>
            </a:pPr>
            <a:r>
              <a:rPr b="1" i="0" lang="en-US" sz="4300" u="none" cap="none" strike="noStrike">
                <a:solidFill>
                  <a:srgbClr val="FFFFFF"/>
                </a:solidFill>
                <a:latin typeface="Cambria"/>
                <a:ea typeface="Cambria"/>
                <a:cs typeface="Cambria"/>
                <a:sym typeface="Cambria"/>
              </a:rPr>
              <a:t>Cameco </a:t>
            </a:r>
            <a:r>
              <a:rPr b="1" i="0" lang="en-US" sz="1500" u="none" cap="none" strike="noStrike">
                <a:solidFill>
                  <a:srgbClr val="FFFFFF"/>
                </a:solidFill>
                <a:latin typeface="Cambria"/>
                <a:ea typeface="Cambria"/>
                <a:cs typeface="Cambria"/>
                <a:sym typeface="Cambria"/>
              </a:rPr>
              <a:t>(NYSE:CCJ, TSX: CCO)</a:t>
            </a:r>
            <a:endParaRPr b="0" i="0" sz="3700" u="none" cap="none" strike="noStrike">
              <a:solidFill>
                <a:schemeClr val="dk1"/>
              </a:solidFill>
              <a:latin typeface="Calibri"/>
              <a:ea typeface="Calibri"/>
              <a:cs typeface="Calibri"/>
              <a:sym typeface="Calibri"/>
            </a:endParaRPr>
          </a:p>
        </p:txBody>
      </p:sp>
      <p:sp>
        <p:nvSpPr>
          <p:cNvPr id="56" name="Google Shape;56;p3"/>
          <p:cNvSpPr/>
          <p:nvPr/>
        </p:nvSpPr>
        <p:spPr>
          <a:xfrm>
            <a:off x="365760" y="1115568"/>
            <a:ext cx="2560200" cy="1079100"/>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548640" y="1170432"/>
            <a:ext cx="2194560" cy="2377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Headquarters</a:t>
            </a:r>
            <a:endParaRPr b="0" i="0" sz="1100" u="none" cap="none" strike="noStrike">
              <a:solidFill>
                <a:schemeClr val="dk1"/>
              </a:solidFill>
              <a:latin typeface="Calibri"/>
              <a:ea typeface="Calibri"/>
              <a:cs typeface="Calibri"/>
              <a:sym typeface="Calibri"/>
            </a:endParaRPr>
          </a:p>
        </p:txBody>
      </p:sp>
      <p:sp>
        <p:nvSpPr>
          <p:cNvPr id="58" name="Google Shape;58;p3"/>
          <p:cNvSpPr/>
          <p:nvPr/>
        </p:nvSpPr>
        <p:spPr>
          <a:xfrm>
            <a:off x="548650" y="1389900"/>
            <a:ext cx="1633500" cy="67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mbria"/>
              <a:buNone/>
            </a:pPr>
            <a:r>
              <a:rPr b="1" i="0" lang="en-US" sz="1600" u="none" cap="none" strike="noStrike">
                <a:solidFill>
                  <a:srgbClr val="FFFFFF"/>
                </a:solidFill>
                <a:latin typeface="Cambria"/>
                <a:ea typeface="Cambria"/>
                <a:cs typeface="Cambria"/>
                <a:sym typeface="Cambria"/>
              </a:rPr>
              <a:t>Saskatoon, Saskatchewan, Canada	</a:t>
            </a:r>
            <a:endParaRPr b="0" i="0" sz="1600" u="none" cap="none" strike="noStrike">
              <a:solidFill>
                <a:schemeClr val="dk1"/>
              </a:solidFill>
              <a:latin typeface="Calibri"/>
              <a:ea typeface="Calibri"/>
              <a:cs typeface="Calibri"/>
              <a:sym typeface="Calibri"/>
            </a:endParaRPr>
          </a:p>
        </p:txBody>
      </p:sp>
      <p:sp>
        <p:nvSpPr>
          <p:cNvPr id="59" name="Google Shape;59;p3"/>
          <p:cNvSpPr/>
          <p:nvPr/>
        </p:nvSpPr>
        <p:spPr>
          <a:xfrm>
            <a:off x="365760" y="2395728"/>
            <a:ext cx="256032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48640" y="2450592"/>
            <a:ext cx="2194500" cy="23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Sector: Industry	</a:t>
            </a:r>
            <a:endParaRPr b="0" i="0" sz="1100" u="none" cap="none" strike="noStrike">
              <a:solidFill>
                <a:schemeClr val="dk1"/>
              </a:solidFill>
              <a:latin typeface="Calibri"/>
              <a:ea typeface="Calibri"/>
              <a:cs typeface="Calibri"/>
              <a:sym typeface="Calibri"/>
            </a:endParaRPr>
          </a:p>
        </p:txBody>
      </p:sp>
      <p:sp>
        <p:nvSpPr>
          <p:cNvPr id="61" name="Google Shape;61;p3"/>
          <p:cNvSpPr/>
          <p:nvPr/>
        </p:nvSpPr>
        <p:spPr>
          <a:xfrm>
            <a:off x="548650" y="2670051"/>
            <a:ext cx="21945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mbria"/>
              <a:buNone/>
            </a:pPr>
            <a:r>
              <a:rPr b="1" i="0" lang="en-US" sz="1600" u="none" cap="none" strike="noStrike">
                <a:solidFill>
                  <a:srgbClr val="FFFFFF"/>
                </a:solidFill>
                <a:latin typeface="Cambria"/>
                <a:ea typeface="Cambria"/>
                <a:cs typeface="Cambria"/>
                <a:sym typeface="Cambria"/>
              </a:rPr>
              <a:t>Energy: Uranium and Nuclear Power</a:t>
            </a:r>
            <a:endParaRPr b="1" i="0" sz="1600" u="none" cap="none" strike="noStrike">
              <a:solidFill>
                <a:srgbClr val="FFFFFF"/>
              </a:solidFill>
              <a:latin typeface="Cambria"/>
              <a:ea typeface="Cambria"/>
              <a:cs typeface="Cambria"/>
              <a:sym typeface="Cambria"/>
            </a:endParaRPr>
          </a:p>
        </p:txBody>
      </p:sp>
      <p:sp>
        <p:nvSpPr>
          <p:cNvPr id="62" name="Google Shape;62;p3"/>
          <p:cNvSpPr/>
          <p:nvPr/>
        </p:nvSpPr>
        <p:spPr>
          <a:xfrm>
            <a:off x="365760" y="3675888"/>
            <a:ext cx="256032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48640" y="3730752"/>
            <a:ext cx="2194500" cy="23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Vertical Integration</a:t>
            </a:r>
            <a:endParaRPr b="0" i="0" sz="1100" u="none" cap="none" strike="noStrike">
              <a:solidFill>
                <a:schemeClr val="dk1"/>
              </a:solidFill>
              <a:latin typeface="Calibri"/>
              <a:ea typeface="Calibri"/>
              <a:cs typeface="Calibri"/>
              <a:sym typeface="Calibri"/>
            </a:endParaRPr>
          </a:p>
        </p:txBody>
      </p:sp>
      <p:sp>
        <p:nvSpPr>
          <p:cNvPr id="64" name="Google Shape;64;p3"/>
          <p:cNvSpPr/>
          <p:nvPr/>
        </p:nvSpPr>
        <p:spPr>
          <a:xfrm>
            <a:off x="548650" y="3950192"/>
            <a:ext cx="2194500" cy="67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mbria"/>
              <a:buNone/>
            </a:pPr>
            <a:r>
              <a:rPr b="1" i="0" lang="en-US" sz="1600" u="none" cap="none" strike="noStrike">
                <a:solidFill>
                  <a:srgbClr val="FFFFFF"/>
                </a:solidFill>
                <a:latin typeface="Cambria"/>
                <a:ea typeface="Cambria"/>
                <a:cs typeface="Cambria"/>
                <a:sym typeface="Cambria"/>
              </a:rPr>
              <a:t>Raw materials, processed fuel, technology</a:t>
            </a:r>
            <a:endParaRPr b="1" i="0" sz="1600" u="none" cap="none" strike="noStrike">
              <a:solidFill>
                <a:srgbClr val="FFFFFF"/>
              </a:solidFill>
              <a:latin typeface="Cambria"/>
              <a:ea typeface="Cambria"/>
              <a:cs typeface="Cambria"/>
              <a:sym typeface="Cambria"/>
            </a:endParaRPr>
          </a:p>
        </p:txBody>
      </p:sp>
      <p:sp>
        <p:nvSpPr>
          <p:cNvPr id="65" name="Google Shape;65;p3"/>
          <p:cNvSpPr/>
          <p:nvPr/>
        </p:nvSpPr>
        <p:spPr>
          <a:xfrm>
            <a:off x="3291910" y="3675830"/>
            <a:ext cx="2560200" cy="1079100"/>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3474790" y="3730694"/>
            <a:ext cx="2194500" cy="23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Uranium Control	</a:t>
            </a:r>
            <a:endParaRPr b="0" i="0" sz="1100" u="none" cap="none" strike="noStrike">
              <a:solidFill>
                <a:schemeClr val="dk1"/>
              </a:solidFill>
              <a:latin typeface="Calibri"/>
              <a:ea typeface="Calibri"/>
              <a:cs typeface="Calibri"/>
              <a:sym typeface="Calibri"/>
            </a:endParaRPr>
          </a:p>
        </p:txBody>
      </p:sp>
      <p:sp>
        <p:nvSpPr>
          <p:cNvPr id="67" name="Google Shape;67;p3"/>
          <p:cNvSpPr/>
          <p:nvPr/>
        </p:nvSpPr>
        <p:spPr>
          <a:xfrm>
            <a:off x="3474800" y="3950150"/>
            <a:ext cx="2194500" cy="52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mbria"/>
              <a:buNone/>
            </a:pPr>
            <a:r>
              <a:rPr b="1" i="0" lang="en-US" sz="1600" u="none" cap="none" strike="noStrike">
                <a:solidFill>
                  <a:srgbClr val="FFFFFF"/>
                </a:solidFill>
                <a:latin typeface="Cambria"/>
                <a:ea typeface="Cambria"/>
                <a:cs typeface="Cambria"/>
                <a:sym typeface="Cambria"/>
              </a:rPr>
              <a:t>~17%</a:t>
            </a:r>
            <a:endParaRPr b="0" i="0" sz="1600" u="none" cap="none" strike="noStrike">
              <a:solidFill>
                <a:schemeClr val="dk1"/>
              </a:solidFill>
              <a:latin typeface="Calibri"/>
              <a:ea typeface="Calibri"/>
              <a:cs typeface="Calibri"/>
              <a:sym typeface="Calibri"/>
            </a:endParaRPr>
          </a:p>
        </p:txBody>
      </p:sp>
      <p:sp>
        <p:nvSpPr>
          <p:cNvPr id="68" name="Google Shape;68;p3"/>
          <p:cNvSpPr/>
          <p:nvPr/>
        </p:nvSpPr>
        <p:spPr>
          <a:xfrm>
            <a:off x="3474740" y="4471465"/>
            <a:ext cx="2194500" cy="201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850" u="none" cap="none" strike="noStrike">
                <a:solidFill>
                  <a:srgbClr val="7A9BB5"/>
                </a:solidFill>
                <a:latin typeface="Calibri"/>
                <a:ea typeface="Calibri"/>
                <a:cs typeface="Calibri"/>
                <a:sym typeface="Calibri"/>
              </a:rPr>
              <a:t>Of world supply	</a:t>
            </a:r>
            <a:endParaRPr b="0" i="0" sz="850" u="none" cap="none" strike="noStrike">
              <a:solidFill>
                <a:schemeClr val="dk1"/>
              </a:solidFill>
              <a:latin typeface="Calibri"/>
              <a:ea typeface="Calibri"/>
              <a:cs typeface="Calibri"/>
              <a:sym typeface="Calibri"/>
            </a:endParaRPr>
          </a:p>
        </p:txBody>
      </p:sp>
      <p:sp>
        <p:nvSpPr>
          <p:cNvPr id="69" name="Google Shape;69;p3"/>
          <p:cNvSpPr/>
          <p:nvPr/>
        </p:nvSpPr>
        <p:spPr>
          <a:xfrm>
            <a:off x="6217935" y="3675825"/>
            <a:ext cx="2560200" cy="1079100"/>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6400815" y="3730689"/>
            <a:ext cx="2194500" cy="23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1100" u="none" cap="none" strike="noStrike">
                <a:solidFill>
                  <a:srgbClr val="7A9BB5"/>
                </a:solidFill>
                <a:latin typeface="Calibri"/>
                <a:ea typeface="Calibri"/>
                <a:cs typeface="Calibri"/>
                <a:sym typeface="Calibri"/>
              </a:rPr>
              <a:t>Ranking	 in Industry	</a:t>
            </a:r>
            <a:endParaRPr b="0" i="0" sz="1100" u="none" cap="none" strike="noStrike">
              <a:solidFill>
                <a:schemeClr val="dk1"/>
              </a:solidFill>
              <a:latin typeface="Calibri"/>
              <a:ea typeface="Calibri"/>
              <a:cs typeface="Calibri"/>
              <a:sym typeface="Calibri"/>
            </a:endParaRPr>
          </a:p>
        </p:txBody>
      </p:sp>
      <p:sp>
        <p:nvSpPr>
          <p:cNvPr id="71" name="Google Shape;71;p3"/>
          <p:cNvSpPr/>
          <p:nvPr/>
        </p:nvSpPr>
        <p:spPr>
          <a:xfrm>
            <a:off x="6400825" y="4008871"/>
            <a:ext cx="2194500" cy="804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mbria"/>
              <a:buNone/>
            </a:pPr>
            <a:r>
              <a:rPr b="1" i="0" lang="en-US" sz="1600" u="none" cap="none" strike="noStrike">
                <a:solidFill>
                  <a:srgbClr val="FFFFFF"/>
                </a:solidFill>
                <a:latin typeface="Cambria"/>
                <a:ea typeface="Cambria"/>
                <a:cs typeface="Cambria"/>
                <a:sym typeface="Cambria"/>
              </a:rPr>
              <a:t>World’s largest by Market Capitalization</a:t>
            </a:r>
            <a:endParaRPr b="1" i="0" sz="1600" u="none" cap="none" strike="noStrike">
              <a:solidFill>
                <a:srgbClr val="FFFFFF"/>
              </a:solidFill>
              <a:latin typeface="Cambria"/>
              <a:ea typeface="Cambria"/>
              <a:cs typeface="Cambria"/>
              <a:sym typeface="Cambria"/>
            </a:endParaRPr>
          </a:p>
          <a:p>
            <a:pPr indent="0" lvl="0" marL="0" marR="0" rtl="0" algn="l">
              <a:lnSpc>
                <a:spcPct val="100000"/>
              </a:lnSpc>
              <a:spcBef>
                <a:spcPts val="0"/>
              </a:spcBef>
              <a:spcAft>
                <a:spcPts val="0"/>
              </a:spcAft>
              <a:buClr>
                <a:srgbClr val="FFFFFF"/>
              </a:buClr>
              <a:buSzPts val="1400"/>
              <a:buFont typeface="Cambria"/>
              <a:buNone/>
            </a:pPr>
            <a:r>
              <a:t/>
            </a:r>
            <a:endParaRPr b="1" i="0" sz="1600" u="none" cap="none" strike="noStrike">
              <a:solidFill>
                <a:srgbClr val="FFFFFF"/>
              </a:solidFill>
              <a:latin typeface="Cambria"/>
              <a:ea typeface="Cambria"/>
              <a:cs typeface="Cambria"/>
              <a:sym typeface="Cambria"/>
            </a:endParaRPr>
          </a:p>
        </p:txBody>
      </p:sp>
      <p:sp>
        <p:nvSpPr>
          <p:cNvPr id="72" name="Google Shape;72;p3"/>
          <p:cNvSpPr/>
          <p:nvPr/>
        </p:nvSpPr>
        <p:spPr>
          <a:xfrm>
            <a:off x="5571787" y="140895"/>
            <a:ext cx="3402300" cy="2018400"/>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3"/>
          <p:cNvPicPr preferRelativeResize="0"/>
          <p:nvPr/>
        </p:nvPicPr>
        <p:blipFill rotWithShape="1">
          <a:blip r:embed="rId4">
            <a:alphaModFix/>
          </a:blip>
          <a:srcRect b="0" l="0" r="0" t="0"/>
          <a:stretch/>
        </p:blipFill>
        <p:spPr>
          <a:xfrm>
            <a:off x="5653766" y="220783"/>
            <a:ext cx="3246900" cy="1813426"/>
          </a:xfrm>
          <a:prstGeom prst="rect">
            <a:avLst/>
          </a:prstGeom>
          <a:noFill/>
          <a:ln>
            <a:noFill/>
          </a:ln>
        </p:spPr>
      </p:pic>
      <p:sp>
        <p:nvSpPr>
          <p:cNvPr id="74" name="Google Shape;74;p3"/>
          <p:cNvSpPr txBox="1"/>
          <p:nvPr>
            <p:ph idx="12" type="sldNum"/>
          </p:nvPr>
        </p:nvSpPr>
        <p:spPr>
          <a:xfrm>
            <a:off x="8556784" y="4749851"/>
            <a:ext cx="548700" cy="393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79" name="Shape 79"/>
        <p:cNvGrpSpPr/>
        <p:nvPr/>
      </p:nvGrpSpPr>
      <p:grpSpPr>
        <a:xfrm>
          <a:off x="0" y="0"/>
          <a:ext cx="0" cy="0"/>
          <a:chOff x="0" y="0"/>
          <a:chExt cx="0" cy="0"/>
        </a:xfrm>
      </p:grpSpPr>
      <p:sp>
        <p:nvSpPr>
          <p:cNvPr id="80" name="Google Shape;80;p4"/>
          <p:cNvSpPr/>
          <p:nvPr/>
        </p:nvSpPr>
        <p:spPr>
          <a:xfrm>
            <a:off x="457200" y="36576"/>
            <a:ext cx="2011680" cy="219456"/>
          </a:xfrm>
          <a:prstGeom prst="roundRect">
            <a:avLst>
              <a:gd fmla="val 25000" name="adj"/>
            </a:avLst>
          </a:prstGeom>
          <a:solidFill>
            <a:srgbClr val="1A5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01 · COMPANY OVERVIEW</a:t>
            </a:r>
            <a:endParaRPr b="0" i="0" sz="900" u="none" cap="none" strike="noStrike">
              <a:solidFill>
                <a:schemeClr val="dk1"/>
              </a:solidFill>
              <a:latin typeface="Calibri"/>
              <a:ea typeface="Calibri"/>
              <a:cs typeface="Calibri"/>
              <a:sym typeface="Calibri"/>
            </a:endParaRPr>
          </a:p>
        </p:txBody>
      </p:sp>
      <p:sp>
        <p:nvSpPr>
          <p:cNvPr id="82" name="Google Shape;82;p4"/>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Cameco Across the Nuclear Fuel Cycle</a:t>
            </a:r>
            <a:endParaRPr b="0" i="0" sz="2800" u="none" cap="none" strike="noStrike">
              <a:solidFill>
                <a:schemeClr val="dk1"/>
              </a:solidFill>
              <a:latin typeface="Calibri"/>
              <a:ea typeface="Calibri"/>
              <a:cs typeface="Calibri"/>
              <a:sym typeface="Calibri"/>
            </a:endParaRPr>
          </a:p>
        </p:txBody>
      </p:sp>
      <p:pic>
        <p:nvPicPr>
          <p:cNvPr id="83" name="Google Shape;83;p4"/>
          <p:cNvPicPr preferRelativeResize="0"/>
          <p:nvPr/>
        </p:nvPicPr>
        <p:blipFill rotWithShape="1">
          <a:blip r:embed="rId3">
            <a:alphaModFix/>
          </a:blip>
          <a:srcRect b="0" l="0" r="0" t="0"/>
          <a:stretch/>
        </p:blipFill>
        <p:spPr>
          <a:xfrm>
            <a:off x="152400" y="957075"/>
            <a:ext cx="4864793" cy="1443000"/>
          </a:xfrm>
          <a:prstGeom prst="rect">
            <a:avLst/>
          </a:prstGeom>
          <a:noFill/>
          <a:ln>
            <a:noFill/>
          </a:ln>
        </p:spPr>
      </p:pic>
      <p:pic>
        <p:nvPicPr>
          <p:cNvPr id="84" name="Google Shape;84;p4"/>
          <p:cNvPicPr preferRelativeResize="0"/>
          <p:nvPr/>
        </p:nvPicPr>
        <p:blipFill rotWithShape="1">
          <a:blip r:embed="rId4">
            <a:alphaModFix/>
          </a:blip>
          <a:srcRect b="0" l="0" r="0" t="0"/>
          <a:stretch/>
        </p:blipFill>
        <p:spPr>
          <a:xfrm>
            <a:off x="305075" y="2470500"/>
            <a:ext cx="5047362" cy="2332700"/>
          </a:xfrm>
          <a:prstGeom prst="rect">
            <a:avLst/>
          </a:prstGeom>
          <a:noFill/>
          <a:ln>
            <a:noFill/>
          </a:ln>
        </p:spPr>
      </p:pic>
      <p:sp>
        <p:nvSpPr>
          <p:cNvPr id="85" name="Google Shape;85;p4"/>
          <p:cNvSpPr/>
          <p:nvPr/>
        </p:nvSpPr>
        <p:spPr>
          <a:xfrm>
            <a:off x="5514925" y="804675"/>
            <a:ext cx="3423600" cy="1665900"/>
          </a:xfrm>
          <a:prstGeom prst="roundRect">
            <a:avLst>
              <a:gd fmla="val 6780" name="adj"/>
            </a:avLst>
          </a:prstGeom>
          <a:solidFill>
            <a:srgbClr val="102849"/>
          </a:solidFill>
          <a:ln>
            <a:noFill/>
          </a:ln>
          <a:effectLst>
            <a:outerShdw blurRad="169825" rotWithShape="0" algn="bl" dir="2700000" dist="50947">
              <a:srgbClr val="000000">
                <a:alpha val="18039"/>
              </a:srgbClr>
            </a:outerShdw>
          </a:effectLst>
        </p:spPr>
        <p:txBody>
          <a:bodyPr anchorCtr="0" anchor="ctr" bIns="122250" lIns="122250" spcFirstLastPara="1" rIns="122250" wrap="square" tIns="122250">
            <a:noAutofit/>
          </a:bodyPr>
          <a:lstStyle/>
          <a:p>
            <a:pPr indent="0" lvl="0" marL="0" marR="0" rtl="0" algn="l">
              <a:lnSpc>
                <a:spcPct val="100000"/>
              </a:lnSpc>
              <a:spcBef>
                <a:spcPts val="0"/>
              </a:spcBef>
              <a:spcAft>
                <a:spcPts val="0"/>
              </a:spcAft>
              <a:buClr>
                <a:srgbClr val="000000"/>
              </a:buClr>
              <a:buSzPts val="1872"/>
              <a:buFont typeface="Arial"/>
              <a:buNone/>
            </a:pPr>
            <a:r>
              <a:t/>
            </a:r>
            <a:endParaRPr b="0" i="0" sz="1872" u="none" cap="none" strike="noStrike">
              <a:solidFill>
                <a:srgbClr val="000000"/>
              </a:solidFill>
              <a:latin typeface="Arial"/>
              <a:ea typeface="Arial"/>
              <a:cs typeface="Arial"/>
              <a:sym typeface="Arial"/>
            </a:endParaRPr>
          </a:p>
        </p:txBody>
      </p:sp>
      <p:sp>
        <p:nvSpPr>
          <p:cNvPr id="86" name="Google Shape;86;p4"/>
          <p:cNvSpPr/>
          <p:nvPr/>
        </p:nvSpPr>
        <p:spPr>
          <a:xfrm>
            <a:off x="5759469" y="878042"/>
            <a:ext cx="2934600" cy="317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7A9BB5"/>
              </a:buClr>
              <a:buSzPts val="1203"/>
              <a:buFont typeface="Calibri"/>
              <a:buNone/>
            </a:pPr>
            <a:r>
              <a:rPr b="0" i="0" lang="en-US" sz="1171" u="none" cap="none" strike="noStrike">
                <a:solidFill>
                  <a:srgbClr val="7A9BB5"/>
                </a:solidFill>
                <a:latin typeface="Calibri"/>
                <a:ea typeface="Calibri"/>
                <a:cs typeface="Calibri"/>
                <a:sym typeface="Calibri"/>
              </a:rPr>
              <a:t>Major Front-End Player	</a:t>
            </a:r>
            <a:endParaRPr b="0" i="0" sz="1171" u="none" cap="none" strike="noStrike">
              <a:solidFill>
                <a:schemeClr val="dk1"/>
              </a:solidFill>
              <a:latin typeface="Calibri"/>
              <a:ea typeface="Calibri"/>
              <a:cs typeface="Calibri"/>
              <a:sym typeface="Calibri"/>
            </a:endParaRPr>
          </a:p>
        </p:txBody>
      </p:sp>
      <p:sp>
        <p:nvSpPr>
          <p:cNvPr id="87" name="Google Shape;87;p4"/>
          <p:cNvSpPr/>
          <p:nvPr/>
        </p:nvSpPr>
        <p:spPr>
          <a:xfrm>
            <a:off x="5601775" y="1171525"/>
            <a:ext cx="3184500" cy="1169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FFFFFF"/>
              </a:buClr>
              <a:buSzPts val="1872"/>
              <a:buFont typeface="Cambria"/>
              <a:buNone/>
            </a:pPr>
            <a:r>
              <a:rPr b="1" i="0" lang="en-US" sz="1640" u="none" cap="none" strike="noStrike">
                <a:solidFill>
                  <a:srgbClr val="FFFFFF"/>
                </a:solidFill>
                <a:latin typeface="Cambria"/>
                <a:ea typeface="Cambria"/>
                <a:cs typeface="Cambria"/>
                <a:sym typeface="Cambria"/>
              </a:rPr>
              <a:t>Direct operations in uranium mining, refining, conversion, and fuel manufacturing</a:t>
            </a:r>
            <a:endParaRPr b="0" i="0" sz="1640" u="none" cap="none" strike="noStrike">
              <a:solidFill>
                <a:schemeClr val="dk1"/>
              </a:solidFill>
              <a:latin typeface="Calibri"/>
              <a:ea typeface="Calibri"/>
              <a:cs typeface="Calibri"/>
              <a:sym typeface="Calibri"/>
            </a:endParaRPr>
          </a:p>
        </p:txBody>
      </p:sp>
      <p:sp>
        <p:nvSpPr>
          <p:cNvPr id="88" name="Google Shape;88;p4"/>
          <p:cNvSpPr/>
          <p:nvPr/>
        </p:nvSpPr>
        <p:spPr>
          <a:xfrm>
            <a:off x="5514925" y="3059100"/>
            <a:ext cx="3423600" cy="1665900"/>
          </a:xfrm>
          <a:prstGeom prst="roundRect">
            <a:avLst>
              <a:gd fmla="val 6780" name="adj"/>
            </a:avLst>
          </a:prstGeom>
          <a:solidFill>
            <a:srgbClr val="102849"/>
          </a:solidFill>
          <a:ln>
            <a:noFill/>
          </a:ln>
          <a:effectLst>
            <a:outerShdw blurRad="169825" rotWithShape="0" algn="bl" dir="2700000" dist="50947">
              <a:srgbClr val="000000">
                <a:alpha val="18039"/>
              </a:srgbClr>
            </a:outerShdw>
          </a:effectLst>
        </p:spPr>
        <p:txBody>
          <a:bodyPr anchorCtr="0" anchor="ctr" bIns="122250" lIns="122250" spcFirstLastPara="1" rIns="122250" wrap="square" tIns="122250">
            <a:noAutofit/>
          </a:bodyPr>
          <a:lstStyle/>
          <a:p>
            <a:pPr indent="0" lvl="0" marL="0" marR="0" rtl="0" algn="l">
              <a:lnSpc>
                <a:spcPct val="100000"/>
              </a:lnSpc>
              <a:spcBef>
                <a:spcPts val="0"/>
              </a:spcBef>
              <a:spcAft>
                <a:spcPts val="0"/>
              </a:spcAft>
              <a:buClr>
                <a:srgbClr val="000000"/>
              </a:buClr>
              <a:buSzPts val="1872"/>
              <a:buFont typeface="Arial"/>
              <a:buNone/>
            </a:pPr>
            <a:r>
              <a:t/>
            </a:r>
            <a:endParaRPr b="0" i="0" sz="1872" u="none" cap="none" strike="noStrike">
              <a:solidFill>
                <a:srgbClr val="000000"/>
              </a:solidFill>
              <a:latin typeface="Arial"/>
              <a:ea typeface="Arial"/>
              <a:cs typeface="Arial"/>
              <a:sym typeface="Arial"/>
            </a:endParaRPr>
          </a:p>
        </p:txBody>
      </p:sp>
      <p:sp>
        <p:nvSpPr>
          <p:cNvPr id="89" name="Google Shape;89;p4"/>
          <p:cNvSpPr/>
          <p:nvPr/>
        </p:nvSpPr>
        <p:spPr>
          <a:xfrm>
            <a:off x="5759469" y="3132467"/>
            <a:ext cx="2934600" cy="317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7A9BB5"/>
              </a:buClr>
              <a:buSzPts val="1203"/>
              <a:buFont typeface="Calibri"/>
              <a:buNone/>
            </a:pPr>
            <a:r>
              <a:rPr b="0" i="0" lang="en-US" sz="1171" u="none" cap="none" strike="noStrike">
                <a:solidFill>
                  <a:srgbClr val="7A9BB5"/>
                </a:solidFill>
                <a:latin typeface="Calibri"/>
                <a:ea typeface="Calibri"/>
                <a:cs typeface="Calibri"/>
                <a:sym typeface="Calibri"/>
              </a:rPr>
              <a:t>More than just mining</a:t>
            </a:r>
            <a:endParaRPr b="0" i="0" sz="1171" u="none" cap="none" strike="noStrike">
              <a:solidFill>
                <a:schemeClr val="dk1"/>
              </a:solidFill>
              <a:latin typeface="Calibri"/>
              <a:ea typeface="Calibri"/>
              <a:cs typeface="Calibri"/>
              <a:sym typeface="Calibri"/>
            </a:endParaRPr>
          </a:p>
        </p:txBody>
      </p:sp>
      <p:sp>
        <p:nvSpPr>
          <p:cNvPr id="90" name="Google Shape;90;p4"/>
          <p:cNvSpPr/>
          <p:nvPr/>
        </p:nvSpPr>
        <p:spPr>
          <a:xfrm>
            <a:off x="5601775" y="3450175"/>
            <a:ext cx="3249900" cy="1169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FFFFFF"/>
              </a:buClr>
              <a:buSzPts val="1872"/>
              <a:buFont typeface="Cambria"/>
              <a:buNone/>
            </a:pPr>
            <a:r>
              <a:rPr b="1" i="0" lang="en-US" sz="1640" u="none" cap="none" strike="noStrike">
                <a:solidFill>
                  <a:srgbClr val="FFFFFF"/>
                </a:solidFill>
                <a:latin typeface="Cambria"/>
                <a:ea typeface="Cambria"/>
                <a:cs typeface="Cambria"/>
                <a:sym typeface="Cambria"/>
              </a:rPr>
              <a:t>Uranium supply security, conversion bottlenecks, long-term utility contracting, and nuclear buildout</a:t>
            </a:r>
            <a:endParaRPr b="0" i="0" sz="1640" u="none" cap="none" strike="noStrike">
              <a:solidFill>
                <a:schemeClr val="dk1"/>
              </a:solidFill>
              <a:latin typeface="Calibri"/>
              <a:ea typeface="Calibri"/>
              <a:cs typeface="Calibri"/>
              <a:sym typeface="Calibri"/>
            </a:endParaRPr>
          </a:p>
        </p:txBody>
      </p:sp>
      <p:sp>
        <p:nvSpPr>
          <p:cNvPr id="91" name="Google Shape;9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96" name="Shape 96"/>
        <p:cNvGrpSpPr/>
        <p:nvPr/>
      </p:nvGrpSpPr>
      <p:grpSpPr>
        <a:xfrm>
          <a:off x="0" y="0"/>
          <a:ext cx="0" cy="0"/>
          <a:chOff x="0" y="0"/>
          <a:chExt cx="0" cy="0"/>
        </a:xfrm>
      </p:grpSpPr>
      <p:sp>
        <p:nvSpPr>
          <p:cNvPr id="97" name="Google Shape;97;g3f2d6a6bb3c_0_34"/>
          <p:cNvSpPr/>
          <p:nvPr/>
        </p:nvSpPr>
        <p:spPr>
          <a:xfrm>
            <a:off x="457200" y="36576"/>
            <a:ext cx="2011800" cy="219600"/>
          </a:xfrm>
          <a:prstGeom prst="roundRect">
            <a:avLst>
              <a:gd fmla="val 25000" name="adj"/>
            </a:avLst>
          </a:prstGeom>
          <a:solidFill>
            <a:srgbClr val="1A5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f2d6a6bb3c_0_34"/>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01 · COMPANY OVERVIEW</a:t>
            </a:r>
            <a:endParaRPr b="0" i="0" sz="900" u="none" cap="none" strike="noStrike">
              <a:solidFill>
                <a:schemeClr val="dk1"/>
              </a:solidFill>
              <a:latin typeface="Calibri"/>
              <a:ea typeface="Calibri"/>
              <a:cs typeface="Calibri"/>
              <a:sym typeface="Calibri"/>
            </a:endParaRPr>
          </a:p>
        </p:txBody>
      </p:sp>
      <p:sp>
        <p:nvSpPr>
          <p:cNvPr id="99" name="Google Shape;99;g3f2d6a6bb3c_0_34"/>
          <p:cNvSpPr/>
          <p:nvPr/>
        </p:nvSpPr>
        <p:spPr>
          <a:xfrm>
            <a:off x="457200" y="25603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Cameco notable assets	</a:t>
            </a:r>
            <a:endParaRPr b="0" i="0" sz="2800" u="none" cap="none" strike="noStrike">
              <a:solidFill>
                <a:schemeClr val="dk1"/>
              </a:solidFill>
              <a:latin typeface="Calibri"/>
              <a:ea typeface="Calibri"/>
              <a:cs typeface="Calibri"/>
              <a:sym typeface="Calibri"/>
            </a:endParaRPr>
          </a:p>
        </p:txBody>
      </p:sp>
      <p:sp>
        <p:nvSpPr>
          <p:cNvPr id="100" name="Google Shape;100;g3f2d6a6bb3c_0_34"/>
          <p:cNvSpPr/>
          <p:nvPr/>
        </p:nvSpPr>
        <p:spPr>
          <a:xfrm>
            <a:off x="143075" y="768672"/>
            <a:ext cx="3423600" cy="2000100"/>
          </a:xfrm>
          <a:prstGeom prst="roundRect">
            <a:avLst>
              <a:gd fmla="val 6780" name="adj"/>
            </a:avLst>
          </a:prstGeom>
          <a:solidFill>
            <a:srgbClr val="102849"/>
          </a:solidFill>
          <a:ln>
            <a:noFill/>
          </a:ln>
          <a:effectLst>
            <a:outerShdw blurRad="169825" rotWithShape="0" algn="bl" dir="2700000" dist="50947">
              <a:srgbClr val="000000">
                <a:alpha val="18039"/>
              </a:srgbClr>
            </a:outerShdw>
          </a:effectLst>
        </p:spPr>
        <p:txBody>
          <a:bodyPr anchorCtr="0" anchor="ctr" bIns="122250" lIns="122250" spcFirstLastPara="1" rIns="122250" wrap="square" tIns="122250">
            <a:noAutofit/>
          </a:bodyPr>
          <a:lstStyle/>
          <a:p>
            <a:pPr indent="0" lvl="0" marL="0" marR="0" rtl="0" algn="l">
              <a:lnSpc>
                <a:spcPct val="100000"/>
              </a:lnSpc>
              <a:spcBef>
                <a:spcPts val="0"/>
              </a:spcBef>
              <a:spcAft>
                <a:spcPts val="0"/>
              </a:spcAft>
              <a:buClr>
                <a:srgbClr val="000000"/>
              </a:buClr>
              <a:buSzPts val="1872"/>
              <a:buFont typeface="Arial"/>
              <a:buNone/>
            </a:pPr>
            <a:r>
              <a:t/>
            </a:r>
            <a:endParaRPr b="0" i="0" sz="1872" u="none" cap="none" strike="noStrike">
              <a:solidFill>
                <a:srgbClr val="000000"/>
              </a:solidFill>
              <a:latin typeface="Arial"/>
              <a:ea typeface="Arial"/>
              <a:cs typeface="Arial"/>
              <a:sym typeface="Arial"/>
            </a:endParaRPr>
          </a:p>
        </p:txBody>
      </p:sp>
      <p:sp>
        <p:nvSpPr>
          <p:cNvPr id="101" name="Google Shape;101;g3f2d6a6bb3c_0_34"/>
          <p:cNvSpPr/>
          <p:nvPr/>
        </p:nvSpPr>
        <p:spPr>
          <a:xfrm>
            <a:off x="5759469" y="878042"/>
            <a:ext cx="2934600" cy="317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7A9BB5"/>
              </a:buClr>
              <a:buSzPts val="1203"/>
              <a:buFont typeface="Calibri"/>
              <a:buNone/>
            </a:pPr>
            <a:r>
              <a:t/>
            </a:r>
            <a:endParaRPr b="0" i="0" sz="1171" u="none" cap="none" strike="noStrike">
              <a:solidFill>
                <a:schemeClr val="dk1"/>
              </a:solidFill>
              <a:latin typeface="Calibri"/>
              <a:ea typeface="Calibri"/>
              <a:cs typeface="Calibri"/>
              <a:sym typeface="Calibri"/>
            </a:endParaRPr>
          </a:p>
        </p:txBody>
      </p:sp>
      <p:sp>
        <p:nvSpPr>
          <p:cNvPr id="102" name="Google Shape;102;g3f2d6a6bb3c_0_34"/>
          <p:cNvSpPr/>
          <p:nvPr/>
        </p:nvSpPr>
        <p:spPr>
          <a:xfrm>
            <a:off x="143075" y="2382107"/>
            <a:ext cx="3184500" cy="1169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FFFFFF"/>
              </a:buClr>
              <a:buSzPts val="1872"/>
              <a:buFont typeface="Cambria"/>
              <a:buNone/>
            </a:pPr>
            <a:r>
              <a:rPr b="1" i="0" lang="en-US" sz="1640" u="none" cap="none" strike="noStrike">
                <a:solidFill>
                  <a:srgbClr val="102849"/>
                </a:solidFill>
                <a:latin typeface="Cambria"/>
                <a:ea typeface="Cambria"/>
                <a:cs typeface="Cambria"/>
                <a:sym typeface="Cambria"/>
              </a:rPr>
              <a:t>Blind River Refinery</a:t>
            </a:r>
            <a:endParaRPr b="1" i="0" sz="1640" u="none" cap="none" strike="noStrike">
              <a:solidFill>
                <a:srgbClr val="102849"/>
              </a:solidFill>
              <a:latin typeface="Cambria"/>
              <a:ea typeface="Cambria"/>
              <a:cs typeface="Cambria"/>
              <a:sym typeface="Cambria"/>
            </a:endParaRPr>
          </a:p>
        </p:txBody>
      </p:sp>
      <p:sp>
        <p:nvSpPr>
          <p:cNvPr id="103" name="Google Shape;103;g3f2d6a6bb3c_0_34"/>
          <p:cNvSpPr/>
          <p:nvPr/>
        </p:nvSpPr>
        <p:spPr>
          <a:xfrm>
            <a:off x="2951350" y="2816860"/>
            <a:ext cx="3423600" cy="2000100"/>
          </a:xfrm>
          <a:prstGeom prst="roundRect">
            <a:avLst>
              <a:gd fmla="val 6780" name="adj"/>
            </a:avLst>
          </a:prstGeom>
          <a:solidFill>
            <a:srgbClr val="102849"/>
          </a:solidFill>
          <a:ln>
            <a:noFill/>
          </a:ln>
          <a:effectLst>
            <a:outerShdw blurRad="169825" rotWithShape="0" algn="bl" dir="2700000" dist="50947">
              <a:srgbClr val="000000">
                <a:alpha val="18039"/>
              </a:srgbClr>
            </a:outerShdw>
          </a:effectLst>
        </p:spPr>
        <p:txBody>
          <a:bodyPr anchorCtr="0" anchor="ctr" bIns="122250" lIns="122250" spcFirstLastPara="1" rIns="122250" wrap="square" tIns="122250">
            <a:noAutofit/>
          </a:bodyPr>
          <a:lstStyle/>
          <a:p>
            <a:pPr indent="0" lvl="0" marL="0" marR="0" rtl="0" algn="l">
              <a:lnSpc>
                <a:spcPct val="100000"/>
              </a:lnSpc>
              <a:spcBef>
                <a:spcPts val="0"/>
              </a:spcBef>
              <a:spcAft>
                <a:spcPts val="0"/>
              </a:spcAft>
              <a:buClr>
                <a:srgbClr val="000000"/>
              </a:buClr>
              <a:buSzPts val="1872"/>
              <a:buFont typeface="Arial"/>
              <a:buNone/>
            </a:pPr>
            <a:r>
              <a:t/>
            </a:r>
            <a:endParaRPr b="0" i="0" sz="1872" u="none" cap="none" strike="noStrike">
              <a:solidFill>
                <a:srgbClr val="000000"/>
              </a:solidFill>
              <a:latin typeface="Arial"/>
              <a:ea typeface="Arial"/>
              <a:cs typeface="Arial"/>
              <a:sym typeface="Arial"/>
            </a:endParaRPr>
          </a:p>
        </p:txBody>
      </p:sp>
      <p:sp>
        <p:nvSpPr>
          <p:cNvPr id="104" name="Google Shape;104;g3f2d6a6bb3c_0_34"/>
          <p:cNvSpPr/>
          <p:nvPr/>
        </p:nvSpPr>
        <p:spPr>
          <a:xfrm>
            <a:off x="3070900" y="4382250"/>
            <a:ext cx="3184500" cy="1169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FFFFFF"/>
              </a:buClr>
              <a:buSzPts val="1872"/>
              <a:buFont typeface="Cambria"/>
              <a:buNone/>
            </a:pPr>
            <a:r>
              <a:rPr b="1" i="0" lang="en-US" sz="1640" u="none" cap="none" strike="noStrike">
                <a:solidFill>
                  <a:srgbClr val="102849"/>
                </a:solidFill>
                <a:latin typeface="Cambria"/>
                <a:ea typeface="Cambria"/>
                <a:cs typeface="Cambria"/>
                <a:sym typeface="Cambria"/>
              </a:rPr>
              <a:t>Cigar Lake	</a:t>
            </a:r>
            <a:endParaRPr b="1" i="0" sz="1640" u="none" cap="none" strike="noStrike">
              <a:solidFill>
                <a:srgbClr val="102849"/>
              </a:solidFill>
              <a:latin typeface="Cambria"/>
              <a:ea typeface="Cambria"/>
              <a:cs typeface="Cambria"/>
              <a:sym typeface="Cambria"/>
            </a:endParaRPr>
          </a:p>
        </p:txBody>
      </p:sp>
      <p:sp>
        <p:nvSpPr>
          <p:cNvPr id="105" name="Google Shape;105;g3f2d6a6bb3c_0_34"/>
          <p:cNvSpPr/>
          <p:nvPr/>
        </p:nvSpPr>
        <p:spPr>
          <a:xfrm>
            <a:off x="5615425" y="768672"/>
            <a:ext cx="3423600" cy="2000100"/>
          </a:xfrm>
          <a:prstGeom prst="roundRect">
            <a:avLst>
              <a:gd fmla="val 6780" name="adj"/>
            </a:avLst>
          </a:prstGeom>
          <a:solidFill>
            <a:srgbClr val="102849"/>
          </a:solidFill>
          <a:ln>
            <a:noFill/>
          </a:ln>
          <a:effectLst>
            <a:outerShdw blurRad="169825" rotWithShape="0" algn="bl" dir="2700000" dist="50947">
              <a:srgbClr val="000000">
                <a:alpha val="18039"/>
              </a:srgbClr>
            </a:outerShdw>
          </a:effectLst>
        </p:spPr>
        <p:txBody>
          <a:bodyPr anchorCtr="0" anchor="ctr" bIns="122250" lIns="122250" spcFirstLastPara="1" rIns="122250" wrap="square" tIns="122250">
            <a:noAutofit/>
          </a:bodyPr>
          <a:lstStyle/>
          <a:p>
            <a:pPr indent="0" lvl="0" marL="0" marR="0" rtl="0" algn="l">
              <a:lnSpc>
                <a:spcPct val="100000"/>
              </a:lnSpc>
              <a:spcBef>
                <a:spcPts val="0"/>
              </a:spcBef>
              <a:spcAft>
                <a:spcPts val="0"/>
              </a:spcAft>
              <a:buClr>
                <a:srgbClr val="000000"/>
              </a:buClr>
              <a:buSzPts val="1872"/>
              <a:buFont typeface="Arial"/>
              <a:buNone/>
            </a:pPr>
            <a:r>
              <a:t/>
            </a:r>
            <a:endParaRPr b="0" i="0" sz="1872" u="none" cap="none" strike="noStrike">
              <a:solidFill>
                <a:srgbClr val="000000"/>
              </a:solidFill>
              <a:latin typeface="Arial"/>
              <a:ea typeface="Arial"/>
              <a:cs typeface="Arial"/>
              <a:sym typeface="Arial"/>
            </a:endParaRPr>
          </a:p>
        </p:txBody>
      </p:sp>
      <p:pic>
        <p:nvPicPr>
          <p:cNvPr id="106" name="Google Shape;106;g3f2d6a6bb3c_0_34"/>
          <p:cNvPicPr preferRelativeResize="0"/>
          <p:nvPr/>
        </p:nvPicPr>
        <p:blipFill rotWithShape="1">
          <a:blip r:embed="rId3">
            <a:alphaModFix/>
          </a:blip>
          <a:srcRect b="8717" l="0" r="6985" t="0"/>
          <a:stretch/>
        </p:blipFill>
        <p:spPr>
          <a:xfrm>
            <a:off x="262625" y="888910"/>
            <a:ext cx="3184499" cy="1759625"/>
          </a:xfrm>
          <a:prstGeom prst="rect">
            <a:avLst/>
          </a:prstGeom>
          <a:noFill/>
          <a:ln>
            <a:noFill/>
          </a:ln>
        </p:spPr>
      </p:pic>
      <p:sp>
        <p:nvSpPr>
          <p:cNvPr id="107" name="Google Shape;107;g3f2d6a6bb3c_0_34"/>
          <p:cNvSpPr/>
          <p:nvPr/>
        </p:nvSpPr>
        <p:spPr>
          <a:xfrm>
            <a:off x="5851342" y="2382107"/>
            <a:ext cx="3184500" cy="1169700"/>
          </a:xfrm>
          <a:prstGeom prst="rect">
            <a:avLst/>
          </a:prstGeom>
          <a:noFill/>
          <a:ln>
            <a:noFill/>
          </a:ln>
        </p:spPr>
        <p:txBody>
          <a:bodyPr anchorCtr="0" anchor="ctr" bIns="61100" lIns="122250" spcFirstLastPara="1" rIns="122250" wrap="square" tIns="61100">
            <a:noAutofit/>
          </a:bodyPr>
          <a:lstStyle/>
          <a:p>
            <a:pPr indent="0" lvl="0" marL="0" marR="0" rtl="0" algn="r">
              <a:lnSpc>
                <a:spcPct val="100000"/>
              </a:lnSpc>
              <a:spcBef>
                <a:spcPts val="0"/>
              </a:spcBef>
              <a:spcAft>
                <a:spcPts val="0"/>
              </a:spcAft>
              <a:buClr>
                <a:srgbClr val="FFFFFF"/>
              </a:buClr>
              <a:buSzPts val="1872"/>
              <a:buFont typeface="Cambria"/>
              <a:buNone/>
            </a:pPr>
            <a:r>
              <a:rPr b="1" i="0" lang="en-US" sz="1640" u="none" cap="none" strike="noStrike">
                <a:solidFill>
                  <a:srgbClr val="102849"/>
                </a:solidFill>
                <a:latin typeface="Cambria"/>
                <a:ea typeface="Cambria"/>
                <a:cs typeface="Cambria"/>
                <a:sym typeface="Cambria"/>
              </a:rPr>
              <a:t>Westinghouse Electric</a:t>
            </a:r>
            <a:endParaRPr b="1" i="0" sz="1640" u="none" cap="none" strike="noStrike">
              <a:solidFill>
                <a:srgbClr val="102849"/>
              </a:solidFill>
              <a:latin typeface="Cambria"/>
              <a:ea typeface="Cambria"/>
              <a:cs typeface="Cambria"/>
              <a:sym typeface="Cambria"/>
            </a:endParaRPr>
          </a:p>
        </p:txBody>
      </p:sp>
      <p:pic>
        <p:nvPicPr>
          <p:cNvPr id="108" name="Google Shape;108;g3f2d6a6bb3c_0_34"/>
          <p:cNvPicPr preferRelativeResize="0"/>
          <p:nvPr/>
        </p:nvPicPr>
        <p:blipFill rotWithShape="1">
          <a:blip r:embed="rId4">
            <a:alphaModFix/>
          </a:blip>
          <a:srcRect b="-7331" l="0" r="0" t="0"/>
          <a:stretch/>
        </p:blipFill>
        <p:spPr>
          <a:xfrm>
            <a:off x="3070899" y="2928325"/>
            <a:ext cx="3166216" cy="1888625"/>
          </a:xfrm>
          <a:prstGeom prst="rect">
            <a:avLst/>
          </a:prstGeom>
          <a:noFill/>
          <a:ln>
            <a:noFill/>
          </a:ln>
        </p:spPr>
      </p:pic>
      <p:pic>
        <p:nvPicPr>
          <p:cNvPr id="109" name="Google Shape;109;g3f2d6a6bb3c_0_34"/>
          <p:cNvPicPr preferRelativeResize="0"/>
          <p:nvPr/>
        </p:nvPicPr>
        <p:blipFill rotWithShape="1">
          <a:blip r:embed="rId5">
            <a:alphaModFix/>
          </a:blip>
          <a:srcRect b="0" l="28587" r="0" t="0"/>
          <a:stretch/>
        </p:blipFill>
        <p:spPr>
          <a:xfrm>
            <a:off x="5710725" y="888900"/>
            <a:ext cx="3253526" cy="1759625"/>
          </a:xfrm>
          <a:prstGeom prst="rect">
            <a:avLst/>
          </a:prstGeom>
          <a:noFill/>
          <a:ln>
            <a:noFill/>
          </a:ln>
        </p:spPr>
      </p:pic>
      <p:sp>
        <p:nvSpPr>
          <p:cNvPr id="110" name="Google Shape;110;g3f2d6a6bb3c_0_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115" name="Shape 115"/>
        <p:cNvGrpSpPr/>
        <p:nvPr/>
      </p:nvGrpSpPr>
      <p:grpSpPr>
        <a:xfrm>
          <a:off x="0" y="0"/>
          <a:ext cx="0" cy="0"/>
          <a:chOff x="0" y="0"/>
          <a:chExt cx="0" cy="0"/>
        </a:xfrm>
      </p:grpSpPr>
      <p:sp>
        <p:nvSpPr>
          <p:cNvPr id="116" name="Google Shape;116;g3f2d6a6bb3c_0_61"/>
          <p:cNvSpPr/>
          <p:nvPr/>
        </p:nvSpPr>
        <p:spPr>
          <a:xfrm>
            <a:off x="457200" y="36576"/>
            <a:ext cx="2011800" cy="219600"/>
          </a:xfrm>
          <a:prstGeom prst="roundRect">
            <a:avLst>
              <a:gd fmla="val 25000" name="adj"/>
            </a:avLst>
          </a:prstGeom>
          <a:solidFill>
            <a:srgbClr val="1A52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3f2d6a6bb3c_0_61"/>
          <p:cNvSpPr/>
          <p:nvPr/>
        </p:nvSpPr>
        <p:spPr>
          <a:xfrm>
            <a:off x="457200" y="36576"/>
            <a:ext cx="2011800" cy="2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01 · COMPANY OVERVIEW</a:t>
            </a:r>
            <a:endParaRPr b="0" i="0" sz="900" u="none" cap="none" strike="noStrike">
              <a:solidFill>
                <a:schemeClr val="dk1"/>
              </a:solidFill>
              <a:latin typeface="Calibri"/>
              <a:ea typeface="Calibri"/>
              <a:cs typeface="Calibri"/>
              <a:sym typeface="Calibri"/>
            </a:endParaRPr>
          </a:p>
        </p:txBody>
      </p:sp>
      <p:sp>
        <p:nvSpPr>
          <p:cNvPr id="118" name="Google Shape;118;g3f2d6a6bb3c_0_61"/>
          <p:cNvSpPr/>
          <p:nvPr/>
        </p:nvSpPr>
        <p:spPr>
          <a:xfrm>
            <a:off x="242750" y="464075"/>
            <a:ext cx="3257100" cy="746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B1F3A"/>
              </a:buClr>
              <a:buSzPts val="2800"/>
              <a:buFont typeface="Cambria"/>
              <a:buNone/>
            </a:pPr>
            <a:r>
              <a:rPr b="1" i="0" lang="en-US" sz="2700" u="none" cap="none" strike="noStrike">
                <a:solidFill>
                  <a:srgbClr val="0B1F3A"/>
                </a:solidFill>
                <a:latin typeface="Cambria"/>
                <a:ea typeface="Cambria"/>
                <a:cs typeface="Cambria"/>
                <a:sym typeface="Cambria"/>
              </a:rPr>
              <a:t>Cameco Business Model</a:t>
            </a:r>
            <a:endParaRPr b="0" i="0" sz="2700" u="none" cap="none" strike="noStrike">
              <a:solidFill>
                <a:schemeClr val="dk1"/>
              </a:solidFill>
              <a:latin typeface="Calibri"/>
              <a:ea typeface="Calibri"/>
              <a:cs typeface="Calibri"/>
              <a:sym typeface="Calibri"/>
            </a:endParaRPr>
          </a:p>
        </p:txBody>
      </p:sp>
      <p:sp>
        <p:nvSpPr>
          <p:cNvPr id="119" name="Google Shape;119;g3f2d6a6bb3c_0_61"/>
          <p:cNvSpPr/>
          <p:nvPr/>
        </p:nvSpPr>
        <p:spPr>
          <a:xfrm>
            <a:off x="5759469" y="878042"/>
            <a:ext cx="2934600" cy="317700"/>
          </a:xfrm>
          <a:prstGeom prst="rect">
            <a:avLst/>
          </a:prstGeom>
          <a:noFill/>
          <a:ln>
            <a:noFill/>
          </a:ln>
        </p:spPr>
        <p:txBody>
          <a:bodyPr anchorCtr="0" anchor="ctr" bIns="61100" lIns="122250" spcFirstLastPara="1" rIns="122250" wrap="square" tIns="61100">
            <a:noAutofit/>
          </a:bodyPr>
          <a:lstStyle/>
          <a:p>
            <a:pPr indent="0" lvl="0" marL="0" marR="0" rtl="0" algn="l">
              <a:lnSpc>
                <a:spcPct val="100000"/>
              </a:lnSpc>
              <a:spcBef>
                <a:spcPts val="0"/>
              </a:spcBef>
              <a:spcAft>
                <a:spcPts val="0"/>
              </a:spcAft>
              <a:buClr>
                <a:srgbClr val="7A9BB5"/>
              </a:buClr>
              <a:buSzPts val="1203"/>
              <a:buFont typeface="Calibri"/>
              <a:buNone/>
            </a:pPr>
            <a:r>
              <a:t/>
            </a:r>
            <a:endParaRPr b="0" i="0" sz="1171" u="none" cap="none" strike="noStrike">
              <a:solidFill>
                <a:schemeClr val="dk1"/>
              </a:solidFill>
              <a:latin typeface="Calibri"/>
              <a:ea typeface="Calibri"/>
              <a:cs typeface="Calibri"/>
              <a:sym typeface="Calibri"/>
            </a:endParaRPr>
          </a:p>
        </p:txBody>
      </p:sp>
      <p:grpSp>
        <p:nvGrpSpPr>
          <p:cNvPr id="120" name="Google Shape;120;g3f2d6a6bb3c_0_61"/>
          <p:cNvGrpSpPr/>
          <p:nvPr/>
        </p:nvGrpSpPr>
        <p:grpSpPr>
          <a:xfrm>
            <a:off x="323513" y="1566187"/>
            <a:ext cx="2952125" cy="1289700"/>
            <a:chOff x="323513" y="1986800"/>
            <a:chExt cx="2952125" cy="1289700"/>
          </a:xfrm>
        </p:grpSpPr>
        <p:sp>
          <p:nvSpPr>
            <p:cNvPr id="121" name="Google Shape;121;g3f2d6a6bb3c_0_61"/>
            <p:cNvSpPr txBox="1"/>
            <p:nvPr/>
          </p:nvSpPr>
          <p:spPr>
            <a:xfrm>
              <a:off x="323513" y="1986800"/>
              <a:ext cx="2124000" cy="12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sng" cap="none" strike="noStrike">
                  <a:solidFill>
                    <a:srgbClr val="000000"/>
                  </a:solidFill>
                  <a:latin typeface="Roboto"/>
                  <a:ea typeface="Roboto"/>
                  <a:cs typeface="Roboto"/>
                  <a:sym typeface="Roboto"/>
                </a:rPr>
                <a:t>Uranium Sales</a:t>
              </a:r>
              <a:endParaRPr b="1" i="0" sz="15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en-US" sz="1100" u="none" cap="none" strike="noStrike">
                  <a:solidFill>
                    <a:srgbClr val="000000"/>
                  </a:solidFill>
                  <a:latin typeface="Roboto"/>
                  <a:ea typeface="Roboto"/>
                  <a:cs typeface="Roboto"/>
                  <a:sym typeface="Roboto"/>
                </a:rPr>
                <a:t>Long term contracts</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en-US" sz="1100" u="none" cap="none" strike="noStrike">
                  <a:solidFill>
                    <a:srgbClr val="000000"/>
                  </a:solidFill>
                  <a:latin typeface="Roboto"/>
                  <a:ea typeface="Roboto"/>
                  <a:cs typeface="Roboto"/>
                  <a:sym typeface="Roboto"/>
                </a:rPr>
                <a:t>Older contracts reset at higher prices</a:t>
              </a:r>
              <a:endParaRPr b="0" i="0" sz="1100" u="none" cap="none" strike="noStrike">
                <a:solidFill>
                  <a:srgbClr val="000000"/>
                </a:solidFill>
                <a:latin typeface="Roboto"/>
                <a:ea typeface="Roboto"/>
                <a:cs typeface="Roboto"/>
                <a:sym typeface="Roboto"/>
              </a:endParaRPr>
            </a:p>
          </p:txBody>
        </p:sp>
        <p:cxnSp>
          <p:nvCxnSpPr>
            <p:cNvPr id="122" name="Google Shape;122;g3f2d6a6bb3c_0_61"/>
            <p:cNvCxnSpPr/>
            <p:nvPr/>
          </p:nvCxnSpPr>
          <p:spPr>
            <a:xfrm rot="10800000">
              <a:off x="2766538" y="2647950"/>
              <a:ext cx="509100" cy="0"/>
            </a:xfrm>
            <a:prstGeom prst="straightConnector1">
              <a:avLst/>
            </a:prstGeom>
            <a:noFill/>
            <a:ln cap="flat" cmpd="sng" w="9525">
              <a:solidFill>
                <a:srgbClr val="249C91"/>
              </a:solidFill>
              <a:prstDash val="solid"/>
              <a:round/>
              <a:headEnd len="sm" w="sm" type="none"/>
              <a:tailEnd len="med" w="med" type="oval"/>
            </a:ln>
          </p:spPr>
        </p:cxnSp>
      </p:grpSp>
      <p:grpSp>
        <p:nvGrpSpPr>
          <p:cNvPr id="123" name="Google Shape;123;g3f2d6a6bb3c_0_61"/>
          <p:cNvGrpSpPr/>
          <p:nvPr/>
        </p:nvGrpSpPr>
        <p:grpSpPr>
          <a:xfrm>
            <a:off x="5488297" y="1865131"/>
            <a:ext cx="3499883" cy="1289700"/>
            <a:chOff x="5209838" y="1577780"/>
            <a:chExt cx="3499883" cy="1289700"/>
          </a:xfrm>
        </p:grpSpPr>
        <p:sp>
          <p:nvSpPr>
            <p:cNvPr id="124" name="Google Shape;124;g3f2d6a6bb3c_0_61"/>
            <p:cNvSpPr txBox="1"/>
            <p:nvPr/>
          </p:nvSpPr>
          <p:spPr>
            <a:xfrm>
              <a:off x="6585721" y="1577780"/>
              <a:ext cx="2124000" cy="12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sng" cap="none" strike="noStrike">
                  <a:solidFill>
                    <a:srgbClr val="000000"/>
                  </a:solidFill>
                  <a:latin typeface="Roboto"/>
                  <a:ea typeface="Roboto"/>
                  <a:cs typeface="Roboto"/>
                  <a:sym typeface="Roboto"/>
                </a:rPr>
                <a:t>Downstream Exposure</a:t>
              </a:r>
              <a:endParaRPr b="1" i="0" sz="15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en-US" sz="1100" u="none" cap="none" strike="noStrike">
                  <a:solidFill>
                    <a:srgbClr val="000000"/>
                  </a:solidFill>
                  <a:latin typeface="Roboto"/>
                  <a:ea typeface="Roboto"/>
                  <a:cs typeface="Roboto"/>
                  <a:sym typeface="Roboto"/>
                </a:rPr>
                <a:t>49% ownership in GLE and Westinghouse</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en-US" sz="1100" u="none" cap="none" strike="noStrike">
                  <a:solidFill>
                    <a:srgbClr val="000000"/>
                  </a:solidFill>
                  <a:latin typeface="Roboto"/>
                  <a:ea typeface="Roboto"/>
                  <a:cs typeface="Roboto"/>
                  <a:sym typeface="Roboto"/>
                </a:rPr>
                <a:t>Concerned with broader nuclear buildout</a:t>
              </a:r>
              <a:endParaRPr b="0" i="0" sz="1100" u="none" cap="none" strike="noStrike">
                <a:solidFill>
                  <a:srgbClr val="000000"/>
                </a:solidFill>
                <a:latin typeface="Roboto"/>
                <a:ea typeface="Roboto"/>
                <a:cs typeface="Roboto"/>
                <a:sym typeface="Roboto"/>
              </a:endParaRPr>
            </a:p>
          </p:txBody>
        </p:sp>
        <p:cxnSp>
          <p:nvCxnSpPr>
            <p:cNvPr id="125" name="Google Shape;125;g3f2d6a6bb3c_0_61"/>
            <p:cNvCxnSpPr/>
            <p:nvPr/>
          </p:nvCxnSpPr>
          <p:spPr>
            <a:xfrm>
              <a:off x="5209838" y="1705200"/>
              <a:ext cx="931500" cy="0"/>
            </a:xfrm>
            <a:prstGeom prst="straightConnector1">
              <a:avLst/>
            </a:prstGeom>
            <a:noFill/>
            <a:ln cap="flat" cmpd="sng" w="9525">
              <a:solidFill>
                <a:srgbClr val="155B55"/>
              </a:solidFill>
              <a:prstDash val="solid"/>
              <a:round/>
              <a:headEnd len="sm" w="sm" type="none"/>
              <a:tailEnd len="med" w="med" type="oval"/>
            </a:ln>
          </p:spPr>
        </p:cxnSp>
      </p:grpSp>
      <p:grpSp>
        <p:nvGrpSpPr>
          <p:cNvPr id="126" name="Google Shape;126;g3f2d6a6bb3c_0_61"/>
          <p:cNvGrpSpPr/>
          <p:nvPr/>
        </p:nvGrpSpPr>
        <p:grpSpPr>
          <a:xfrm rot="5400000">
            <a:off x="3873542" y="3040869"/>
            <a:ext cx="1729970" cy="2743341"/>
            <a:chOff x="6025604" y="2439158"/>
            <a:chExt cx="1729970" cy="2743341"/>
          </a:xfrm>
        </p:grpSpPr>
        <p:sp>
          <p:nvSpPr>
            <p:cNvPr id="127" name="Google Shape;127;g3f2d6a6bb3c_0_61"/>
            <p:cNvSpPr txBox="1"/>
            <p:nvPr/>
          </p:nvSpPr>
          <p:spPr>
            <a:xfrm rot="-5399624">
              <a:off x="5738974" y="3165979"/>
              <a:ext cx="2743200" cy="12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sng" cap="none" strike="noStrike">
                  <a:solidFill>
                    <a:srgbClr val="000000"/>
                  </a:solidFill>
                  <a:latin typeface="Roboto"/>
                  <a:ea typeface="Roboto"/>
                  <a:cs typeface="Roboto"/>
                  <a:sym typeface="Roboto"/>
                </a:rPr>
                <a:t>Fuel Services</a:t>
              </a:r>
              <a:endParaRPr b="1" i="0" sz="15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chemeClr val="dk1"/>
                </a:buClr>
                <a:buSzPts val="1100"/>
                <a:buFont typeface="Roboto"/>
                <a:buChar char="●"/>
              </a:pPr>
              <a:r>
                <a:rPr b="0" i="0" lang="en-US" sz="1100" u="none" cap="none" strike="noStrike">
                  <a:solidFill>
                    <a:schemeClr val="dk1"/>
                  </a:solidFill>
                  <a:latin typeface="Roboto"/>
                  <a:ea typeface="Roboto"/>
                  <a:cs typeface="Roboto"/>
                  <a:sym typeface="Roboto"/>
                </a:rPr>
                <a:t>More than just commodity value</a:t>
              </a:r>
              <a:endParaRPr b="0" i="0" sz="1100" u="none" cap="none" strike="noStrike">
                <a:solidFill>
                  <a:schemeClr val="dk1"/>
                </a:solidFill>
                <a:latin typeface="Roboto"/>
                <a:ea typeface="Roboto"/>
                <a:cs typeface="Roboto"/>
                <a:sym typeface="Roboto"/>
              </a:endParaRPr>
            </a:p>
            <a:p>
              <a:pPr indent="-298450" lvl="0" marL="457200" marR="0" rtl="0" algn="l">
                <a:lnSpc>
                  <a:spcPct val="100000"/>
                </a:lnSpc>
                <a:spcBef>
                  <a:spcPts val="0"/>
                </a:spcBef>
                <a:spcAft>
                  <a:spcPts val="0"/>
                </a:spcAft>
                <a:buClr>
                  <a:schemeClr val="dk1"/>
                </a:buClr>
                <a:buSzPts val="1100"/>
                <a:buFont typeface="Roboto"/>
                <a:buChar char="●"/>
              </a:pPr>
              <a:r>
                <a:rPr b="0" i="0" lang="en-US" sz="1100" u="none" cap="none" strike="noStrike">
                  <a:solidFill>
                    <a:schemeClr val="dk1"/>
                  </a:solidFill>
                  <a:latin typeface="Roboto"/>
                  <a:ea typeface="Roboto"/>
                  <a:cs typeface="Roboto"/>
                  <a:sym typeface="Roboto"/>
                </a:rPr>
                <a:t>More services = stronger business relationships</a:t>
              </a:r>
              <a:endParaRPr b="0" i="0" sz="1100" u="none" cap="none" strike="noStrike">
                <a:solidFill>
                  <a:srgbClr val="000000"/>
                </a:solidFill>
                <a:latin typeface="Roboto"/>
                <a:ea typeface="Roboto"/>
                <a:cs typeface="Roboto"/>
                <a:sym typeface="Roboto"/>
              </a:endParaRPr>
            </a:p>
          </p:txBody>
        </p:sp>
        <p:cxnSp>
          <p:nvCxnSpPr>
            <p:cNvPr id="128" name="Google Shape;128;g3f2d6a6bb3c_0_61"/>
            <p:cNvCxnSpPr/>
            <p:nvPr/>
          </p:nvCxnSpPr>
          <p:spPr>
            <a:xfrm rot="10800000">
              <a:off x="6025604" y="3513727"/>
              <a:ext cx="0" cy="846000"/>
            </a:xfrm>
            <a:prstGeom prst="straightConnector1">
              <a:avLst/>
            </a:prstGeom>
            <a:noFill/>
            <a:ln cap="flat" cmpd="sng" w="9525">
              <a:solidFill>
                <a:srgbClr val="1D7E75"/>
              </a:solidFill>
              <a:prstDash val="solid"/>
              <a:round/>
              <a:headEnd len="sm" w="sm" type="none"/>
              <a:tailEnd len="med" w="med" type="oval"/>
            </a:ln>
          </p:spPr>
        </p:cxnSp>
      </p:grpSp>
      <p:grpSp>
        <p:nvGrpSpPr>
          <p:cNvPr id="129" name="Google Shape;129;g3f2d6a6bb3c_0_61"/>
          <p:cNvGrpSpPr/>
          <p:nvPr/>
        </p:nvGrpSpPr>
        <p:grpSpPr>
          <a:xfrm>
            <a:off x="2662212" y="307849"/>
            <a:ext cx="3814835" cy="3790597"/>
            <a:chOff x="2662212" y="676343"/>
            <a:chExt cx="3814835" cy="3790597"/>
          </a:xfrm>
        </p:grpSpPr>
        <p:sp>
          <p:nvSpPr>
            <p:cNvPr id="130" name="Google Shape;130;g3f2d6a6bb3c_0_61"/>
            <p:cNvSpPr/>
            <p:nvPr/>
          </p:nvSpPr>
          <p:spPr>
            <a:xfrm rot="3600185">
              <a:off x="3169983" y="1184511"/>
              <a:ext cx="2774659" cy="2774659"/>
            </a:xfrm>
            <a:prstGeom prst="blockArc">
              <a:avLst>
                <a:gd fmla="val 12622480" name="adj1"/>
                <a:gd fmla="val 19781569" name="adj2"/>
                <a:gd fmla="val 20773" name="adj3"/>
              </a:avLst>
            </a:prstGeom>
            <a:solidFill>
              <a:srgbClr val="155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3f2d6a6bb3c_0_61"/>
            <p:cNvSpPr/>
            <p:nvPr/>
          </p:nvSpPr>
          <p:spPr>
            <a:xfrm rot="10800000">
              <a:off x="3183490" y="1163229"/>
              <a:ext cx="2774700" cy="2774700"/>
            </a:xfrm>
            <a:prstGeom prst="blockArc">
              <a:avLst>
                <a:gd fmla="val 12622480" name="adj1"/>
                <a:gd fmla="val 19662822" name="adj2"/>
                <a:gd fmla="val 20729" name="adj3"/>
              </a:avLst>
            </a:prstGeom>
            <a:solidFill>
              <a:srgbClr val="1D7E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3f2d6a6bb3c_0_61"/>
            <p:cNvSpPr/>
            <p:nvPr/>
          </p:nvSpPr>
          <p:spPr>
            <a:xfrm rot="-3600185">
              <a:off x="3194618" y="1184114"/>
              <a:ext cx="2774659" cy="2774659"/>
            </a:xfrm>
            <a:prstGeom prst="blockArc">
              <a:avLst>
                <a:gd fmla="val 12622480" name="adj1"/>
                <a:gd fmla="val 19703271" name="adj2"/>
                <a:gd fmla="val 20851" name="adj3"/>
              </a:avLst>
            </a:prstGeom>
            <a:solidFill>
              <a:srgbClr val="249C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 name="Google Shape;133;g3f2d6a6bb3c_0_61"/>
            <p:cNvGrpSpPr/>
            <p:nvPr/>
          </p:nvGrpSpPr>
          <p:grpSpPr>
            <a:xfrm rot="-7200165">
              <a:off x="3337679" y="2826786"/>
              <a:ext cx="585010" cy="585535"/>
              <a:chOff x="1967628" y="812211"/>
              <a:chExt cx="587999" cy="587999"/>
            </a:xfrm>
          </p:grpSpPr>
          <p:sp>
            <p:nvSpPr>
              <p:cNvPr id="134" name="Google Shape;134;g3f2d6a6bb3c_0_61"/>
              <p:cNvSpPr/>
              <p:nvPr/>
            </p:nvSpPr>
            <p:spPr>
              <a:xfrm rot="39023">
                <a:off x="1970909" y="815492"/>
                <a:ext cx="581437" cy="581437"/>
              </a:xfrm>
              <a:prstGeom prst="pie">
                <a:avLst>
                  <a:gd fmla="val 6190354" name="adj1"/>
                  <a:gd fmla="val 14996165" name="adj2"/>
                </a:avLst>
              </a:prstGeom>
              <a:solidFill>
                <a:srgbClr val="249C91"/>
              </a:solidFill>
              <a:ln>
                <a:noFill/>
              </a:ln>
              <a:effectLst>
                <a:outerShdw blurRad="142875" rotWithShape="0" algn="bl">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3f2d6a6bb3c_0_61"/>
              <p:cNvSpPr/>
              <p:nvPr/>
            </p:nvSpPr>
            <p:spPr>
              <a:xfrm rot="10800000">
                <a:off x="1970875" y="815525"/>
                <a:ext cx="581400" cy="581400"/>
              </a:xfrm>
              <a:prstGeom prst="pie">
                <a:avLst>
                  <a:gd fmla="val 4028252" name="adj1"/>
                  <a:gd fmla="val 17183677" name="adj2"/>
                </a:avLst>
              </a:prstGeom>
              <a:solidFill>
                <a:srgbClr val="249C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g3f2d6a6bb3c_0_61"/>
            <p:cNvGrpSpPr/>
            <p:nvPr/>
          </p:nvGrpSpPr>
          <p:grpSpPr>
            <a:xfrm>
              <a:off x="4264097" y="1180331"/>
              <a:ext cx="585000" cy="585529"/>
              <a:chOff x="1970048" y="811613"/>
              <a:chExt cx="587999" cy="587999"/>
            </a:xfrm>
          </p:grpSpPr>
          <p:sp>
            <p:nvSpPr>
              <p:cNvPr id="137" name="Google Shape;137;g3f2d6a6bb3c_0_61"/>
              <p:cNvSpPr/>
              <p:nvPr/>
            </p:nvSpPr>
            <p:spPr>
              <a:xfrm rot="39023">
                <a:off x="1973329" y="814894"/>
                <a:ext cx="581437" cy="581437"/>
              </a:xfrm>
              <a:prstGeom prst="pie">
                <a:avLst>
                  <a:gd fmla="val 6190354" name="adj1"/>
                  <a:gd fmla="val 14996165" name="adj2"/>
                </a:avLst>
              </a:prstGeom>
              <a:solidFill>
                <a:srgbClr val="155B55"/>
              </a:solidFill>
              <a:ln>
                <a:noFill/>
              </a:ln>
              <a:effectLst>
                <a:outerShdw blurRad="142875" rotWithShape="0" algn="bl">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3f2d6a6bb3c_0_61"/>
              <p:cNvSpPr/>
              <p:nvPr/>
            </p:nvSpPr>
            <p:spPr>
              <a:xfrm rot="10800000">
                <a:off x="1973295" y="814927"/>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 name="Google Shape;139;g3f2d6a6bb3c_0_61"/>
            <p:cNvGrpSpPr/>
            <p:nvPr/>
          </p:nvGrpSpPr>
          <p:grpSpPr>
            <a:xfrm rot="7200165">
              <a:off x="5229931" y="2804716"/>
              <a:ext cx="585010" cy="585535"/>
              <a:chOff x="1977085" y="811649"/>
              <a:chExt cx="587999" cy="587999"/>
            </a:xfrm>
          </p:grpSpPr>
          <p:sp>
            <p:nvSpPr>
              <p:cNvPr id="140" name="Google Shape;140;g3f2d6a6bb3c_0_61"/>
              <p:cNvSpPr/>
              <p:nvPr/>
            </p:nvSpPr>
            <p:spPr>
              <a:xfrm rot="39023">
                <a:off x="1980366" y="814930"/>
                <a:ext cx="581437" cy="581437"/>
              </a:xfrm>
              <a:prstGeom prst="pie">
                <a:avLst>
                  <a:gd fmla="val 6190354" name="adj1"/>
                  <a:gd fmla="val 14996165" name="adj2"/>
                </a:avLst>
              </a:prstGeom>
              <a:solidFill>
                <a:srgbClr val="1D7E75"/>
              </a:solidFill>
              <a:ln>
                <a:noFill/>
              </a:ln>
              <a:effectLst>
                <a:outerShdw blurRad="142875" rotWithShape="0" algn="bl">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3f2d6a6bb3c_0_61"/>
              <p:cNvSpPr/>
              <p:nvPr/>
            </p:nvSpPr>
            <p:spPr>
              <a:xfrm rot="10800000">
                <a:off x="1980332" y="814963"/>
                <a:ext cx="581400" cy="581400"/>
              </a:xfrm>
              <a:prstGeom prst="pie">
                <a:avLst>
                  <a:gd fmla="val 4028252" name="adj1"/>
                  <a:gd fmla="val 17183677" name="adj2"/>
                </a:avLst>
              </a:prstGeom>
              <a:solidFill>
                <a:srgbClr val="1D7E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g3f2d6a6bb3c_0_61"/>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03 </a:t>
              </a:r>
              <a:endParaRPr b="1" i="0" sz="1600" u="none" cap="none" strike="noStrike">
                <a:solidFill>
                  <a:srgbClr val="FFFFFF"/>
                </a:solidFill>
                <a:latin typeface="Roboto"/>
                <a:ea typeface="Roboto"/>
                <a:cs typeface="Roboto"/>
                <a:sym typeface="Roboto"/>
              </a:endParaRPr>
            </a:p>
          </p:txBody>
        </p:sp>
        <p:sp>
          <p:nvSpPr>
            <p:cNvPr id="143" name="Google Shape;143;g3f2d6a6bb3c_0_61"/>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01 </a:t>
              </a:r>
              <a:endParaRPr b="1" i="0" sz="1600" u="none" cap="none" strike="noStrike">
                <a:solidFill>
                  <a:srgbClr val="FFFFFF"/>
                </a:solidFill>
                <a:latin typeface="Roboto"/>
                <a:ea typeface="Roboto"/>
                <a:cs typeface="Roboto"/>
                <a:sym typeface="Roboto"/>
              </a:endParaRPr>
            </a:p>
          </p:txBody>
        </p:sp>
        <p:sp>
          <p:nvSpPr>
            <p:cNvPr id="144" name="Google Shape;144;g3f2d6a6bb3c_0_61"/>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02 </a:t>
              </a:r>
              <a:endParaRPr b="1" i="0" sz="1600" u="none" cap="none" strike="noStrike">
                <a:solidFill>
                  <a:srgbClr val="FFFFFF"/>
                </a:solidFill>
                <a:latin typeface="Roboto"/>
                <a:ea typeface="Roboto"/>
                <a:cs typeface="Roboto"/>
                <a:sym typeface="Roboto"/>
              </a:endParaRPr>
            </a:p>
          </p:txBody>
        </p:sp>
      </p:grpSp>
      <p:pic>
        <p:nvPicPr>
          <p:cNvPr id="145" name="Google Shape;145;g3f2d6a6bb3c_0_61"/>
          <p:cNvPicPr preferRelativeResize="0"/>
          <p:nvPr/>
        </p:nvPicPr>
        <p:blipFill rotWithShape="1">
          <a:blip r:embed="rId3">
            <a:alphaModFix/>
          </a:blip>
          <a:srcRect b="0" l="0" r="0" t="0"/>
          <a:stretch/>
        </p:blipFill>
        <p:spPr>
          <a:xfrm>
            <a:off x="6415988" y="3462068"/>
            <a:ext cx="2260586" cy="1343900"/>
          </a:xfrm>
          <a:prstGeom prst="rect">
            <a:avLst/>
          </a:prstGeom>
          <a:noFill/>
          <a:ln>
            <a:noFill/>
          </a:ln>
        </p:spPr>
      </p:pic>
      <p:pic>
        <p:nvPicPr>
          <p:cNvPr id="146" name="Google Shape;146;g3f2d6a6bb3c_0_61"/>
          <p:cNvPicPr preferRelativeResize="0"/>
          <p:nvPr/>
        </p:nvPicPr>
        <p:blipFill rotWithShape="1">
          <a:blip r:embed="rId4">
            <a:alphaModFix/>
          </a:blip>
          <a:srcRect b="0" l="0" r="0" t="0"/>
          <a:stretch/>
        </p:blipFill>
        <p:spPr>
          <a:xfrm>
            <a:off x="401700" y="3467851"/>
            <a:ext cx="2260527" cy="1343900"/>
          </a:xfrm>
          <a:prstGeom prst="rect">
            <a:avLst/>
          </a:prstGeom>
          <a:noFill/>
          <a:ln>
            <a:noFill/>
          </a:ln>
        </p:spPr>
      </p:pic>
      <p:pic>
        <p:nvPicPr>
          <p:cNvPr id="147" name="Google Shape;147;g3f2d6a6bb3c_0_61"/>
          <p:cNvPicPr preferRelativeResize="0"/>
          <p:nvPr/>
        </p:nvPicPr>
        <p:blipFill rotWithShape="1">
          <a:blip r:embed="rId5">
            <a:alphaModFix/>
          </a:blip>
          <a:srcRect b="0" l="0" r="5303" t="0"/>
          <a:stretch/>
        </p:blipFill>
        <p:spPr>
          <a:xfrm>
            <a:off x="6127588" y="145225"/>
            <a:ext cx="2260525" cy="1343900"/>
          </a:xfrm>
          <a:prstGeom prst="rect">
            <a:avLst/>
          </a:prstGeom>
          <a:noFill/>
          <a:ln>
            <a:noFill/>
          </a:ln>
        </p:spPr>
      </p:pic>
      <p:sp>
        <p:nvSpPr>
          <p:cNvPr id="148" name="Google Shape;148;g3f2d6a6bb3c_0_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1F14"/>
        </a:solidFill>
      </p:bgPr>
    </p:bg>
    <p:spTree>
      <p:nvGrpSpPr>
        <p:cNvPr id="153" name="Shape 153"/>
        <p:cNvGrpSpPr/>
        <p:nvPr/>
      </p:nvGrpSpPr>
      <p:grpSpPr>
        <a:xfrm>
          <a:off x="0" y="0"/>
          <a:ext cx="0" cy="0"/>
          <a:chOff x="0" y="0"/>
          <a:chExt cx="0" cy="0"/>
        </a:xfrm>
      </p:grpSpPr>
      <p:sp>
        <p:nvSpPr>
          <p:cNvPr id="154" name="Google Shape;154;p5"/>
          <p:cNvSpPr/>
          <p:nvPr/>
        </p:nvSpPr>
        <p:spPr>
          <a:xfrm>
            <a:off x="4572000" y="-914400"/>
            <a:ext cx="5486400" cy="5486400"/>
          </a:xfrm>
          <a:prstGeom prst="ellipse">
            <a:avLst/>
          </a:prstGeom>
          <a:solidFill>
            <a:srgbClr val="1F7A4D">
              <a:alpha val="18039"/>
            </a:srgbClr>
          </a:solidFill>
          <a:ln cap="flat" cmpd="sng" w="12700">
            <a:solidFill>
              <a:srgbClr val="1F7A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457200" y="365760"/>
            <a:ext cx="8229600" cy="20116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7A4D"/>
              </a:buClr>
              <a:buSzPts val="12000"/>
              <a:buFont typeface="Cambria"/>
              <a:buNone/>
            </a:pPr>
            <a:r>
              <a:rPr b="1" i="0" lang="en-US" sz="12000" u="none" cap="none" strike="noStrike">
                <a:solidFill>
                  <a:srgbClr val="1F7A4D"/>
                </a:solidFill>
                <a:latin typeface="Cambria"/>
                <a:ea typeface="Cambria"/>
                <a:cs typeface="Cambria"/>
                <a:sym typeface="Cambria"/>
              </a:rPr>
              <a:t>02</a:t>
            </a:r>
            <a:endParaRPr b="0" i="0" sz="12000" u="none" cap="none" strike="noStrike">
              <a:solidFill>
                <a:schemeClr val="dk1"/>
              </a:solidFill>
              <a:latin typeface="Calibri"/>
              <a:ea typeface="Calibri"/>
              <a:cs typeface="Calibri"/>
              <a:sym typeface="Calibri"/>
            </a:endParaRPr>
          </a:p>
        </p:txBody>
      </p:sp>
      <p:sp>
        <p:nvSpPr>
          <p:cNvPr id="156" name="Google Shape;156;p5"/>
          <p:cNvSpPr/>
          <p:nvPr/>
        </p:nvSpPr>
        <p:spPr>
          <a:xfrm>
            <a:off x="457200" y="2286000"/>
            <a:ext cx="82296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Financial Analysis</a:t>
            </a:r>
            <a:endParaRPr b="0" i="0" sz="3200" u="none" cap="none" strike="noStrike">
              <a:solidFill>
                <a:schemeClr val="dk1"/>
              </a:solidFill>
              <a:latin typeface="Calibri"/>
              <a:ea typeface="Calibri"/>
              <a:cs typeface="Calibri"/>
              <a:sym typeface="Calibri"/>
            </a:endParaRPr>
          </a:p>
        </p:txBody>
      </p:sp>
      <p:sp>
        <p:nvSpPr>
          <p:cNvPr id="157" name="Google Shape;157;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162" name="Shape 162"/>
        <p:cNvGrpSpPr/>
        <p:nvPr/>
      </p:nvGrpSpPr>
      <p:grpSpPr>
        <a:xfrm>
          <a:off x="0" y="0"/>
          <a:ext cx="0" cy="0"/>
          <a:chOff x="0" y="0"/>
          <a:chExt cx="0" cy="0"/>
        </a:xfrm>
      </p:grpSpPr>
      <p:sp>
        <p:nvSpPr>
          <p:cNvPr id="163" name="Google Shape;163;p6"/>
          <p:cNvSpPr/>
          <p:nvPr/>
        </p:nvSpPr>
        <p:spPr>
          <a:xfrm>
            <a:off x="457200" y="36576"/>
            <a:ext cx="2011680" cy="219456"/>
          </a:xfrm>
          <a:prstGeom prst="roundRect">
            <a:avLst>
              <a:gd fmla="val 25000"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 ANALYSIS</a:t>
            </a:r>
            <a:endParaRPr b="0" i="0" sz="900" u="none" cap="none" strike="noStrike">
              <a:solidFill>
                <a:schemeClr val="dk1"/>
              </a:solidFill>
              <a:latin typeface="Calibri"/>
              <a:ea typeface="Calibri"/>
              <a:cs typeface="Calibri"/>
              <a:sym typeface="Calibri"/>
            </a:endParaRPr>
          </a:p>
        </p:txBody>
      </p:sp>
      <p:sp>
        <p:nvSpPr>
          <p:cNvPr id="165" name="Google Shape;165;p6"/>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Cambria"/>
              <a:buNone/>
            </a:pPr>
            <a:r>
              <a:rPr b="1" i="0" lang="en-US" sz="3000" u="none" cap="none" strike="noStrike">
                <a:solidFill>
                  <a:srgbClr val="FFFFFF"/>
                </a:solidFill>
                <a:latin typeface="Cambria"/>
                <a:ea typeface="Cambria"/>
                <a:cs typeface="Cambria"/>
                <a:sym typeface="Cambria"/>
              </a:rPr>
              <a:t>Income Statement — FY2025 Audited</a:t>
            </a:r>
            <a:endParaRPr b="0" i="0" sz="3000" u="none" cap="none" strike="noStrike">
              <a:solidFill>
                <a:schemeClr val="dk1"/>
              </a:solidFill>
              <a:latin typeface="Calibri"/>
              <a:ea typeface="Calibri"/>
              <a:cs typeface="Calibri"/>
              <a:sym typeface="Calibri"/>
            </a:endParaRPr>
          </a:p>
        </p:txBody>
      </p:sp>
      <p:sp>
        <p:nvSpPr>
          <p:cNvPr id="166" name="Google Shape;166;p6"/>
          <p:cNvSpPr/>
          <p:nvPr/>
        </p:nvSpPr>
        <p:spPr>
          <a:xfrm>
            <a:off x="457200" y="804672"/>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1200"/>
              <a:buFont typeface="Calibri"/>
              <a:buNone/>
            </a:pPr>
            <a:r>
              <a:rPr b="0" i="0" lang="en-US" sz="1200" u="none" cap="none" strike="noStrike">
                <a:solidFill>
                  <a:srgbClr val="7A9BB5"/>
                </a:solidFill>
                <a:latin typeface="Calibri"/>
                <a:ea typeface="Calibri"/>
                <a:cs typeface="Calibri"/>
                <a:sym typeface="Calibri"/>
              </a:rPr>
              <a:t>CAD millions · IFRS · Source: FY2025 40-F Exhibit 99.2</a:t>
            </a:r>
            <a:endParaRPr b="0" i="0" sz="1200" u="none" cap="none" strike="noStrike">
              <a:solidFill>
                <a:schemeClr val="dk1"/>
              </a:solidFill>
              <a:latin typeface="Calibri"/>
              <a:ea typeface="Calibri"/>
              <a:cs typeface="Calibri"/>
              <a:sym typeface="Calibri"/>
            </a:endParaRPr>
          </a:p>
        </p:txBody>
      </p:sp>
      <p:sp>
        <p:nvSpPr>
          <p:cNvPr id="167" name="Google Shape;167;p6"/>
          <p:cNvSpPr/>
          <p:nvPr/>
        </p:nvSpPr>
        <p:spPr>
          <a:xfrm>
            <a:off x="365760" y="1115568"/>
            <a:ext cx="201168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502920" y="1252728"/>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C$3,482M</a:t>
            </a:r>
            <a:endParaRPr b="0" i="0" sz="2600" u="none" cap="none" strike="noStrike">
              <a:solidFill>
                <a:schemeClr val="dk1"/>
              </a:solidFill>
              <a:latin typeface="Calibri"/>
              <a:ea typeface="Calibri"/>
              <a:cs typeface="Calibri"/>
              <a:sym typeface="Calibri"/>
            </a:endParaRPr>
          </a:p>
        </p:txBody>
      </p:sp>
      <p:sp>
        <p:nvSpPr>
          <p:cNvPr id="169" name="Google Shape;169;p6"/>
          <p:cNvSpPr/>
          <p:nvPr/>
        </p:nvSpPr>
        <p:spPr>
          <a:xfrm>
            <a:off x="502920" y="168249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+11.0% YoY</a:t>
            </a:r>
            <a:endParaRPr b="0" i="0" sz="1000" u="none" cap="none" strike="noStrike">
              <a:solidFill>
                <a:schemeClr val="dk1"/>
              </a:solidFill>
              <a:latin typeface="Calibri"/>
              <a:ea typeface="Calibri"/>
              <a:cs typeface="Calibri"/>
              <a:sym typeface="Calibri"/>
            </a:endParaRPr>
          </a:p>
        </p:txBody>
      </p:sp>
      <p:sp>
        <p:nvSpPr>
          <p:cNvPr id="170" name="Google Shape;170;p6"/>
          <p:cNvSpPr/>
          <p:nvPr/>
        </p:nvSpPr>
        <p:spPr>
          <a:xfrm>
            <a:off x="502920" y="186537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Revenue</a:t>
            </a:r>
            <a:endParaRPr b="0" i="0" sz="900" u="none" cap="none" strike="noStrike">
              <a:solidFill>
                <a:schemeClr val="dk1"/>
              </a:solidFill>
              <a:latin typeface="Calibri"/>
              <a:ea typeface="Calibri"/>
              <a:cs typeface="Calibri"/>
              <a:sym typeface="Calibri"/>
            </a:endParaRPr>
          </a:p>
        </p:txBody>
      </p:sp>
      <p:sp>
        <p:nvSpPr>
          <p:cNvPr id="171" name="Google Shape;171;p6"/>
          <p:cNvSpPr/>
          <p:nvPr/>
        </p:nvSpPr>
        <p:spPr>
          <a:xfrm>
            <a:off x="2560320" y="1115568"/>
            <a:ext cx="201168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2697480" y="1252728"/>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C$970M</a:t>
            </a:r>
            <a:endParaRPr b="0" i="0" sz="2600" u="none" cap="none" strike="noStrike">
              <a:solidFill>
                <a:schemeClr val="dk1"/>
              </a:solidFill>
              <a:latin typeface="Calibri"/>
              <a:ea typeface="Calibri"/>
              <a:cs typeface="Calibri"/>
              <a:sym typeface="Calibri"/>
            </a:endParaRPr>
          </a:p>
        </p:txBody>
      </p:sp>
      <p:sp>
        <p:nvSpPr>
          <p:cNvPr id="173" name="Google Shape;173;p6"/>
          <p:cNvSpPr/>
          <p:nvPr/>
        </p:nvSpPr>
        <p:spPr>
          <a:xfrm>
            <a:off x="2697480" y="168249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+24.0% YoY</a:t>
            </a:r>
            <a:endParaRPr b="0" i="0" sz="1000" u="none" cap="none" strike="noStrike">
              <a:solidFill>
                <a:schemeClr val="dk1"/>
              </a:solidFill>
              <a:latin typeface="Calibri"/>
              <a:ea typeface="Calibri"/>
              <a:cs typeface="Calibri"/>
              <a:sym typeface="Calibri"/>
            </a:endParaRPr>
          </a:p>
        </p:txBody>
      </p:sp>
      <p:sp>
        <p:nvSpPr>
          <p:cNvPr id="174" name="Google Shape;174;p6"/>
          <p:cNvSpPr/>
          <p:nvPr/>
        </p:nvSpPr>
        <p:spPr>
          <a:xfrm>
            <a:off x="2697480" y="186537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Gross Profit</a:t>
            </a:r>
            <a:endParaRPr b="0" i="0" sz="900" u="none" cap="none" strike="noStrike">
              <a:solidFill>
                <a:schemeClr val="dk1"/>
              </a:solidFill>
              <a:latin typeface="Calibri"/>
              <a:ea typeface="Calibri"/>
              <a:cs typeface="Calibri"/>
              <a:sym typeface="Calibri"/>
            </a:endParaRPr>
          </a:p>
        </p:txBody>
      </p:sp>
      <p:sp>
        <p:nvSpPr>
          <p:cNvPr id="175" name="Google Shape;175;p6"/>
          <p:cNvSpPr/>
          <p:nvPr/>
        </p:nvSpPr>
        <p:spPr>
          <a:xfrm>
            <a:off x="4754880" y="1115568"/>
            <a:ext cx="201168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4892040" y="1252728"/>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27.9%</a:t>
            </a:r>
            <a:endParaRPr b="0" i="0" sz="2600" u="none" cap="none" strike="noStrike">
              <a:solidFill>
                <a:schemeClr val="dk1"/>
              </a:solidFill>
              <a:latin typeface="Calibri"/>
              <a:ea typeface="Calibri"/>
              <a:cs typeface="Calibri"/>
              <a:sym typeface="Calibri"/>
            </a:endParaRPr>
          </a:p>
        </p:txBody>
      </p:sp>
      <p:sp>
        <p:nvSpPr>
          <p:cNvPr id="177" name="Google Shape;177;p6"/>
          <p:cNvSpPr/>
          <p:nvPr/>
        </p:nvSpPr>
        <p:spPr>
          <a:xfrm>
            <a:off x="4892040" y="168249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+290 bps YoY</a:t>
            </a:r>
            <a:endParaRPr b="0" i="0" sz="1000" u="none" cap="none" strike="noStrike">
              <a:solidFill>
                <a:schemeClr val="dk1"/>
              </a:solidFill>
              <a:latin typeface="Calibri"/>
              <a:ea typeface="Calibri"/>
              <a:cs typeface="Calibri"/>
              <a:sym typeface="Calibri"/>
            </a:endParaRPr>
          </a:p>
        </p:txBody>
      </p:sp>
      <p:sp>
        <p:nvSpPr>
          <p:cNvPr id="178" name="Google Shape;178;p6"/>
          <p:cNvSpPr/>
          <p:nvPr/>
        </p:nvSpPr>
        <p:spPr>
          <a:xfrm>
            <a:off x="4892040" y="186537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Gross Margin</a:t>
            </a:r>
            <a:endParaRPr b="0" i="0" sz="900" u="none" cap="none" strike="noStrike">
              <a:solidFill>
                <a:schemeClr val="dk1"/>
              </a:solidFill>
              <a:latin typeface="Calibri"/>
              <a:ea typeface="Calibri"/>
              <a:cs typeface="Calibri"/>
              <a:sym typeface="Calibri"/>
            </a:endParaRPr>
          </a:p>
        </p:txBody>
      </p:sp>
      <p:sp>
        <p:nvSpPr>
          <p:cNvPr id="179" name="Google Shape;179;p6"/>
          <p:cNvSpPr/>
          <p:nvPr/>
        </p:nvSpPr>
        <p:spPr>
          <a:xfrm>
            <a:off x="6949440" y="1115568"/>
            <a:ext cx="2011680" cy="1078992"/>
          </a:xfrm>
          <a:prstGeom prst="roundRect">
            <a:avLst>
              <a:gd fmla="val 6780"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
          <p:cNvSpPr/>
          <p:nvPr/>
        </p:nvSpPr>
        <p:spPr>
          <a:xfrm>
            <a:off x="7086600" y="1252728"/>
            <a:ext cx="173736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Cambria"/>
              <a:buNone/>
            </a:pPr>
            <a:r>
              <a:rPr b="1" i="0" lang="en-US" sz="2600" u="none" cap="none" strike="noStrike">
                <a:solidFill>
                  <a:srgbClr val="FFFFFF"/>
                </a:solidFill>
                <a:latin typeface="Cambria"/>
                <a:ea typeface="Cambria"/>
                <a:cs typeface="Cambria"/>
                <a:sym typeface="Cambria"/>
              </a:rPr>
              <a:t>C$618M</a:t>
            </a:r>
            <a:endParaRPr b="0" i="0" sz="2600" u="none" cap="none" strike="noStrike">
              <a:solidFill>
                <a:schemeClr val="dk1"/>
              </a:solidFill>
              <a:latin typeface="Calibri"/>
              <a:ea typeface="Calibri"/>
              <a:cs typeface="Calibri"/>
              <a:sym typeface="Calibri"/>
            </a:endParaRPr>
          </a:p>
        </p:txBody>
      </p:sp>
      <p:sp>
        <p:nvSpPr>
          <p:cNvPr id="181" name="Google Shape;181;p6"/>
          <p:cNvSpPr/>
          <p:nvPr/>
        </p:nvSpPr>
        <p:spPr>
          <a:xfrm>
            <a:off x="7086600" y="168249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CC71"/>
              </a:buClr>
              <a:buSzPts val="1000"/>
              <a:buFont typeface="Calibri"/>
              <a:buNone/>
            </a:pPr>
            <a:r>
              <a:rPr b="1" i="0" lang="en-US" sz="1000" u="none" cap="none" strike="noStrike">
                <a:solidFill>
                  <a:srgbClr val="2ECC71"/>
                </a:solidFill>
                <a:latin typeface="Calibri"/>
                <a:ea typeface="Calibri"/>
                <a:cs typeface="Calibri"/>
                <a:sym typeface="Calibri"/>
              </a:rPr>
              <a:t>+21.2% YoY</a:t>
            </a:r>
            <a:endParaRPr b="0" i="0" sz="1000" u="none" cap="none" strike="noStrike">
              <a:solidFill>
                <a:schemeClr val="dk1"/>
              </a:solidFill>
              <a:latin typeface="Calibri"/>
              <a:ea typeface="Calibri"/>
              <a:cs typeface="Calibri"/>
              <a:sym typeface="Calibri"/>
            </a:endParaRPr>
          </a:p>
        </p:txBody>
      </p:sp>
      <p:sp>
        <p:nvSpPr>
          <p:cNvPr id="182" name="Google Shape;182;p6"/>
          <p:cNvSpPr/>
          <p:nvPr/>
        </p:nvSpPr>
        <p:spPr>
          <a:xfrm>
            <a:off x="7086600" y="1865376"/>
            <a:ext cx="1737360" cy="2011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900"/>
              <a:buFont typeface="Calibri"/>
              <a:buNone/>
            </a:pPr>
            <a:r>
              <a:rPr b="0" i="0" lang="en-US" sz="900" u="none" cap="none" strike="noStrike">
                <a:solidFill>
                  <a:srgbClr val="7A9BB5"/>
                </a:solidFill>
                <a:latin typeface="Calibri"/>
                <a:ea typeface="Calibri"/>
                <a:cs typeface="Calibri"/>
                <a:sym typeface="Calibri"/>
              </a:rPr>
              <a:t>Operating Profit</a:t>
            </a:r>
            <a:endParaRPr b="0" i="0" sz="900" u="none" cap="none" strike="noStrike">
              <a:solidFill>
                <a:schemeClr val="dk1"/>
              </a:solidFill>
              <a:latin typeface="Calibri"/>
              <a:ea typeface="Calibri"/>
              <a:cs typeface="Calibri"/>
              <a:sym typeface="Calibri"/>
            </a:endParaRPr>
          </a:p>
        </p:txBody>
      </p:sp>
      <p:sp>
        <p:nvSpPr>
          <p:cNvPr id="183" name="Google Shape;183;p6"/>
          <p:cNvSpPr/>
          <p:nvPr/>
        </p:nvSpPr>
        <p:spPr>
          <a:xfrm>
            <a:off x="365760" y="2331720"/>
            <a:ext cx="8412600" cy="2514600"/>
          </a:xfrm>
          <a:prstGeom prst="roundRect">
            <a:avLst>
              <a:gd fmla="val 2909" name="adj"/>
            </a:avLst>
          </a:prstGeom>
          <a:solidFill>
            <a:srgbClr val="102849"/>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4" name="Google Shape;184;p6"/>
          <p:cNvSpPr/>
          <p:nvPr/>
        </p:nvSpPr>
        <p:spPr>
          <a:xfrm>
            <a:off x="502925" y="2395725"/>
            <a:ext cx="4423800" cy="18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C9922A"/>
              </a:buClr>
              <a:buSzPts val="702"/>
              <a:buFont typeface="Cambria"/>
              <a:buNone/>
            </a:pPr>
            <a:r>
              <a:rPr b="1" i="0" lang="en-US" sz="902" u="none" cap="none" strike="noStrike">
                <a:solidFill>
                  <a:srgbClr val="C9922A"/>
                </a:solidFill>
                <a:latin typeface="Cambria"/>
                <a:ea typeface="Cambria"/>
                <a:cs typeface="Cambria"/>
                <a:sym typeface="Cambria"/>
              </a:rPr>
              <a:t>Line Item</a:t>
            </a:r>
            <a:endParaRPr b="0" i="0" sz="902" u="none" cap="none" strike="noStrike">
              <a:solidFill>
                <a:schemeClr val="dk1"/>
              </a:solidFill>
              <a:latin typeface="Calibri"/>
              <a:ea typeface="Calibri"/>
              <a:cs typeface="Calibri"/>
              <a:sym typeface="Calibri"/>
            </a:endParaRPr>
          </a:p>
        </p:txBody>
      </p:sp>
      <p:sp>
        <p:nvSpPr>
          <p:cNvPr id="185" name="Google Shape;185;p6"/>
          <p:cNvSpPr/>
          <p:nvPr/>
        </p:nvSpPr>
        <p:spPr>
          <a:xfrm>
            <a:off x="5059426" y="2395725"/>
            <a:ext cx="1150200" cy="18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02"/>
              <a:buFont typeface="Cambria"/>
              <a:buNone/>
            </a:pPr>
            <a:r>
              <a:rPr b="1" i="0" lang="en-US" sz="902" u="none" cap="none" strike="noStrike">
                <a:solidFill>
                  <a:srgbClr val="C9922A"/>
                </a:solidFill>
                <a:latin typeface="Cambria"/>
                <a:ea typeface="Cambria"/>
                <a:cs typeface="Cambria"/>
                <a:sym typeface="Cambria"/>
              </a:rPr>
              <a:t>FY2025</a:t>
            </a:r>
            <a:endParaRPr b="0" i="0" sz="902" u="none" cap="none" strike="noStrike">
              <a:solidFill>
                <a:schemeClr val="dk1"/>
              </a:solidFill>
              <a:latin typeface="Calibri"/>
              <a:ea typeface="Calibri"/>
              <a:cs typeface="Calibri"/>
              <a:sym typeface="Calibri"/>
            </a:endParaRPr>
          </a:p>
        </p:txBody>
      </p:sp>
      <p:sp>
        <p:nvSpPr>
          <p:cNvPr id="186" name="Google Shape;186;p6"/>
          <p:cNvSpPr/>
          <p:nvPr/>
        </p:nvSpPr>
        <p:spPr>
          <a:xfrm>
            <a:off x="6342325" y="2395725"/>
            <a:ext cx="1150200" cy="18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02"/>
              <a:buFont typeface="Cambria"/>
              <a:buNone/>
            </a:pPr>
            <a:r>
              <a:rPr b="1" i="0" lang="en-US" sz="902" u="none" cap="none" strike="noStrike">
                <a:solidFill>
                  <a:srgbClr val="C9922A"/>
                </a:solidFill>
                <a:latin typeface="Cambria"/>
                <a:ea typeface="Cambria"/>
                <a:cs typeface="Cambria"/>
                <a:sym typeface="Cambria"/>
              </a:rPr>
              <a:t>FY2024</a:t>
            </a:r>
            <a:endParaRPr b="0" i="0" sz="902" u="none" cap="none" strike="noStrike">
              <a:solidFill>
                <a:schemeClr val="dk1"/>
              </a:solidFill>
              <a:latin typeface="Calibri"/>
              <a:ea typeface="Calibri"/>
              <a:cs typeface="Calibri"/>
              <a:sym typeface="Calibri"/>
            </a:endParaRPr>
          </a:p>
        </p:txBody>
      </p:sp>
      <p:sp>
        <p:nvSpPr>
          <p:cNvPr id="187" name="Google Shape;187;p6"/>
          <p:cNvSpPr/>
          <p:nvPr/>
        </p:nvSpPr>
        <p:spPr>
          <a:xfrm>
            <a:off x="7359796" y="2395725"/>
            <a:ext cx="1326900" cy="18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02"/>
              <a:buFont typeface="Cambria"/>
              <a:buNone/>
            </a:pPr>
            <a:r>
              <a:rPr b="1" i="0" lang="en-US" sz="902" u="none" cap="none" strike="noStrike">
                <a:solidFill>
                  <a:srgbClr val="C9922A"/>
                </a:solidFill>
                <a:latin typeface="Cambria"/>
                <a:ea typeface="Cambria"/>
                <a:cs typeface="Cambria"/>
                <a:sym typeface="Cambria"/>
              </a:rPr>
              <a:t>Chg</a:t>
            </a:r>
            <a:endParaRPr b="0" i="0" sz="902" u="none" cap="none" strike="noStrike">
              <a:solidFill>
                <a:schemeClr val="dk1"/>
              </a:solidFill>
              <a:latin typeface="Calibri"/>
              <a:ea typeface="Calibri"/>
              <a:cs typeface="Calibri"/>
              <a:sym typeface="Calibri"/>
            </a:endParaRPr>
          </a:p>
        </p:txBody>
      </p:sp>
      <p:sp>
        <p:nvSpPr>
          <p:cNvPr id="188" name="Google Shape;188;p6"/>
          <p:cNvSpPr/>
          <p:nvPr/>
        </p:nvSpPr>
        <p:spPr>
          <a:xfrm>
            <a:off x="502925" y="2607202"/>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FFFFFF"/>
              </a:buClr>
              <a:buSzPts val="702"/>
              <a:buFont typeface="Calibri"/>
              <a:buNone/>
            </a:pPr>
            <a:r>
              <a:rPr b="0" i="0" lang="en-US" sz="902" u="none" cap="none" strike="noStrike">
                <a:solidFill>
                  <a:srgbClr val="FFFFFF"/>
                </a:solidFill>
                <a:latin typeface="Calibri"/>
                <a:ea typeface="Calibri"/>
                <a:cs typeface="Calibri"/>
                <a:sym typeface="Calibri"/>
              </a:rPr>
              <a:t>Revenue</a:t>
            </a:r>
            <a:endParaRPr b="0" i="0" sz="902" u="none" cap="none" strike="noStrike">
              <a:solidFill>
                <a:schemeClr val="dk1"/>
              </a:solidFill>
              <a:latin typeface="Calibri"/>
              <a:ea typeface="Calibri"/>
              <a:cs typeface="Calibri"/>
              <a:sym typeface="Calibri"/>
            </a:endParaRPr>
          </a:p>
        </p:txBody>
      </p:sp>
      <p:sp>
        <p:nvSpPr>
          <p:cNvPr id="189" name="Google Shape;189;p6"/>
          <p:cNvSpPr/>
          <p:nvPr/>
        </p:nvSpPr>
        <p:spPr>
          <a:xfrm>
            <a:off x="5059426" y="2607202"/>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02"/>
              <a:buFont typeface="Calibri"/>
              <a:buNone/>
            </a:pPr>
            <a:r>
              <a:rPr b="0" i="0" lang="en-US" sz="902" u="none" cap="none" strike="noStrike">
                <a:solidFill>
                  <a:srgbClr val="FFFFFF"/>
                </a:solidFill>
                <a:latin typeface="Calibri"/>
                <a:ea typeface="Calibri"/>
                <a:cs typeface="Calibri"/>
                <a:sym typeface="Calibri"/>
              </a:rPr>
              <a:t>3,482</a:t>
            </a:r>
            <a:endParaRPr b="0" i="0" sz="902" u="none" cap="none" strike="noStrike">
              <a:solidFill>
                <a:schemeClr val="dk1"/>
              </a:solidFill>
              <a:latin typeface="Calibri"/>
              <a:ea typeface="Calibri"/>
              <a:cs typeface="Calibri"/>
              <a:sym typeface="Calibri"/>
            </a:endParaRPr>
          </a:p>
        </p:txBody>
      </p:sp>
      <p:sp>
        <p:nvSpPr>
          <p:cNvPr id="190" name="Google Shape;190;p6"/>
          <p:cNvSpPr/>
          <p:nvPr/>
        </p:nvSpPr>
        <p:spPr>
          <a:xfrm>
            <a:off x="6342325" y="2607202"/>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02"/>
              <a:buFont typeface="Calibri"/>
              <a:buNone/>
            </a:pPr>
            <a:r>
              <a:rPr b="0" i="0" lang="en-US" sz="902" u="none" cap="none" strike="noStrike">
                <a:solidFill>
                  <a:srgbClr val="FFFFFF"/>
                </a:solidFill>
                <a:latin typeface="Calibri"/>
                <a:ea typeface="Calibri"/>
                <a:cs typeface="Calibri"/>
                <a:sym typeface="Calibri"/>
              </a:rPr>
              <a:t>3,136</a:t>
            </a:r>
            <a:endParaRPr b="0" i="0" sz="902" u="none" cap="none" strike="noStrike">
              <a:solidFill>
                <a:schemeClr val="dk1"/>
              </a:solidFill>
              <a:latin typeface="Calibri"/>
              <a:ea typeface="Calibri"/>
              <a:cs typeface="Calibri"/>
              <a:sym typeface="Calibri"/>
            </a:endParaRPr>
          </a:p>
        </p:txBody>
      </p:sp>
      <p:sp>
        <p:nvSpPr>
          <p:cNvPr id="191" name="Google Shape;191;p6"/>
          <p:cNvSpPr/>
          <p:nvPr/>
        </p:nvSpPr>
        <p:spPr>
          <a:xfrm>
            <a:off x="7359796" y="2607202"/>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02"/>
              <a:buFont typeface="Calibri"/>
              <a:buNone/>
            </a:pPr>
            <a:r>
              <a:rPr b="0" i="0" lang="en-US" sz="902" u="none" cap="none" strike="noStrike">
                <a:solidFill>
                  <a:srgbClr val="FFFFFF"/>
                </a:solidFill>
                <a:latin typeface="Calibri"/>
                <a:ea typeface="Calibri"/>
                <a:cs typeface="Calibri"/>
                <a:sym typeface="Calibri"/>
              </a:rPr>
              <a:t>+11%</a:t>
            </a:r>
            <a:endParaRPr b="0" i="0" sz="902" u="none" cap="none" strike="noStrike">
              <a:solidFill>
                <a:schemeClr val="dk1"/>
              </a:solidFill>
              <a:latin typeface="Calibri"/>
              <a:ea typeface="Calibri"/>
              <a:cs typeface="Calibri"/>
              <a:sym typeface="Calibri"/>
            </a:endParaRPr>
          </a:p>
        </p:txBody>
      </p:sp>
      <p:sp>
        <p:nvSpPr>
          <p:cNvPr id="192" name="Google Shape;192;p6"/>
          <p:cNvSpPr/>
          <p:nvPr/>
        </p:nvSpPr>
        <p:spPr>
          <a:xfrm>
            <a:off x="502925" y="2765809"/>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  Cost of products &amp; services sold</a:t>
            </a:r>
            <a:endParaRPr b="0" i="0" sz="902" u="none" cap="none" strike="noStrike">
              <a:solidFill>
                <a:schemeClr val="dk1"/>
              </a:solidFill>
              <a:latin typeface="Calibri"/>
              <a:ea typeface="Calibri"/>
              <a:cs typeface="Calibri"/>
              <a:sym typeface="Calibri"/>
            </a:endParaRPr>
          </a:p>
        </p:txBody>
      </p:sp>
      <p:sp>
        <p:nvSpPr>
          <p:cNvPr id="193" name="Google Shape;193;p6"/>
          <p:cNvSpPr/>
          <p:nvPr/>
        </p:nvSpPr>
        <p:spPr>
          <a:xfrm>
            <a:off x="5059426" y="2765809"/>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(2,219)</a:t>
            </a:r>
            <a:endParaRPr b="0" i="0" sz="902" u="none" cap="none" strike="noStrike">
              <a:solidFill>
                <a:schemeClr val="dk1"/>
              </a:solidFill>
              <a:latin typeface="Calibri"/>
              <a:ea typeface="Calibri"/>
              <a:cs typeface="Calibri"/>
              <a:sym typeface="Calibri"/>
            </a:endParaRPr>
          </a:p>
        </p:txBody>
      </p:sp>
      <p:sp>
        <p:nvSpPr>
          <p:cNvPr id="194" name="Google Shape;194;p6"/>
          <p:cNvSpPr/>
          <p:nvPr/>
        </p:nvSpPr>
        <p:spPr>
          <a:xfrm>
            <a:off x="6342325" y="2765809"/>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(2,072)</a:t>
            </a:r>
            <a:endParaRPr b="0" i="0" sz="902" u="none" cap="none" strike="noStrike">
              <a:solidFill>
                <a:schemeClr val="dk1"/>
              </a:solidFill>
              <a:latin typeface="Calibri"/>
              <a:ea typeface="Calibri"/>
              <a:cs typeface="Calibri"/>
              <a:sym typeface="Calibri"/>
            </a:endParaRPr>
          </a:p>
        </p:txBody>
      </p:sp>
      <p:sp>
        <p:nvSpPr>
          <p:cNvPr id="195" name="Google Shape;195;p6"/>
          <p:cNvSpPr/>
          <p:nvPr/>
        </p:nvSpPr>
        <p:spPr>
          <a:xfrm>
            <a:off x="7589520" y="2843784"/>
            <a:ext cx="137160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196" name="Google Shape;196;p6"/>
          <p:cNvSpPr/>
          <p:nvPr/>
        </p:nvSpPr>
        <p:spPr>
          <a:xfrm>
            <a:off x="502925" y="2924417"/>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  D&amp;A</a:t>
            </a:r>
            <a:endParaRPr b="0" i="0" sz="902" u="none" cap="none" strike="noStrike">
              <a:solidFill>
                <a:schemeClr val="dk1"/>
              </a:solidFill>
              <a:latin typeface="Calibri"/>
              <a:ea typeface="Calibri"/>
              <a:cs typeface="Calibri"/>
              <a:sym typeface="Calibri"/>
            </a:endParaRPr>
          </a:p>
        </p:txBody>
      </p:sp>
      <p:sp>
        <p:nvSpPr>
          <p:cNvPr id="197" name="Google Shape;197;p6"/>
          <p:cNvSpPr/>
          <p:nvPr/>
        </p:nvSpPr>
        <p:spPr>
          <a:xfrm>
            <a:off x="5059426" y="2924417"/>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(293)</a:t>
            </a:r>
            <a:endParaRPr b="0" i="0" sz="902" u="none" cap="none" strike="noStrike">
              <a:solidFill>
                <a:schemeClr val="dk1"/>
              </a:solidFill>
              <a:latin typeface="Calibri"/>
              <a:ea typeface="Calibri"/>
              <a:cs typeface="Calibri"/>
              <a:sym typeface="Calibri"/>
            </a:endParaRPr>
          </a:p>
        </p:txBody>
      </p:sp>
      <p:sp>
        <p:nvSpPr>
          <p:cNvPr id="198" name="Google Shape;198;p6"/>
          <p:cNvSpPr/>
          <p:nvPr/>
        </p:nvSpPr>
        <p:spPr>
          <a:xfrm>
            <a:off x="6342325" y="2924417"/>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(281)</a:t>
            </a:r>
            <a:endParaRPr b="0" i="0" sz="902" u="none" cap="none" strike="noStrike">
              <a:solidFill>
                <a:schemeClr val="dk1"/>
              </a:solidFill>
              <a:latin typeface="Calibri"/>
              <a:ea typeface="Calibri"/>
              <a:cs typeface="Calibri"/>
              <a:sym typeface="Calibri"/>
            </a:endParaRPr>
          </a:p>
        </p:txBody>
      </p:sp>
      <p:sp>
        <p:nvSpPr>
          <p:cNvPr id="199" name="Google Shape;199;p6"/>
          <p:cNvSpPr/>
          <p:nvPr/>
        </p:nvSpPr>
        <p:spPr>
          <a:xfrm>
            <a:off x="7589520" y="3035808"/>
            <a:ext cx="137160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200" name="Google Shape;200;p6"/>
          <p:cNvSpPr/>
          <p:nvPr/>
        </p:nvSpPr>
        <p:spPr>
          <a:xfrm>
            <a:off x="502925" y="3083025"/>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Cost of sales</a:t>
            </a:r>
            <a:endParaRPr b="0" i="0" sz="902" u="none" cap="none" strike="noStrike">
              <a:solidFill>
                <a:schemeClr val="dk1"/>
              </a:solidFill>
              <a:latin typeface="Calibri"/>
              <a:ea typeface="Calibri"/>
              <a:cs typeface="Calibri"/>
              <a:sym typeface="Calibri"/>
            </a:endParaRPr>
          </a:p>
        </p:txBody>
      </p:sp>
      <p:sp>
        <p:nvSpPr>
          <p:cNvPr id="201" name="Google Shape;201;p6"/>
          <p:cNvSpPr/>
          <p:nvPr/>
        </p:nvSpPr>
        <p:spPr>
          <a:xfrm>
            <a:off x="5059426" y="308302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(2,512)</a:t>
            </a:r>
            <a:endParaRPr b="0" i="0" sz="902" u="none" cap="none" strike="noStrike">
              <a:solidFill>
                <a:schemeClr val="dk1"/>
              </a:solidFill>
              <a:latin typeface="Calibri"/>
              <a:ea typeface="Calibri"/>
              <a:cs typeface="Calibri"/>
              <a:sym typeface="Calibri"/>
            </a:endParaRPr>
          </a:p>
        </p:txBody>
      </p:sp>
      <p:sp>
        <p:nvSpPr>
          <p:cNvPr id="202" name="Google Shape;202;p6"/>
          <p:cNvSpPr/>
          <p:nvPr/>
        </p:nvSpPr>
        <p:spPr>
          <a:xfrm>
            <a:off x="6342325" y="308302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(2,353)</a:t>
            </a:r>
            <a:endParaRPr b="0" i="0" sz="902" u="none" cap="none" strike="noStrike">
              <a:solidFill>
                <a:schemeClr val="dk1"/>
              </a:solidFill>
              <a:latin typeface="Calibri"/>
              <a:ea typeface="Calibri"/>
              <a:cs typeface="Calibri"/>
              <a:sym typeface="Calibri"/>
            </a:endParaRPr>
          </a:p>
        </p:txBody>
      </p:sp>
      <p:sp>
        <p:nvSpPr>
          <p:cNvPr id="203" name="Google Shape;203;p6"/>
          <p:cNvSpPr/>
          <p:nvPr/>
        </p:nvSpPr>
        <p:spPr>
          <a:xfrm>
            <a:off x="7359796" y="3083025"/>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+6.7%</a:t>
            </a:r>
            <a:endParaRPr b="0" i="0" sz="902" u="none" cap="none" strike="noStrike">
              <a:solidFill>
                <a:schemeClr val="dk1"/>
              </a:solidFill>
              <a:latin typeface="Calibri"/>
              <a:ea typeface="Calibri"/>
              <a:cs typeface="Calibri"/>
              <a:sym typeface="Calibri"/>
            </a:endParaRPr>
          </a:p>
        </p:txBody>
      </p:sp>
      <p:sp>
        <p:nvSpPr>
          <p:cNvPr id="204" name="Google Shape;204;p6"/>
          <p:cNvSpPr/>
          <p:nvPr/>
        </p:nvSpPr>
        <p:spPr>
          <a:xfrm>
            <a:off x="502925" y="3241632"/>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Gross Profit</a:t>
            </a:r>
            <a:endParaRPr b="0" i="0" sz="943" u="none" cap="none" strike="noStrike">
              <a:solidFill>
                <a:schemeClr val="dk1"/>
              </a:solidFill>
              <a:latin typeface="Calibri"/>
              <a:ea typeface="Calibri"/>
              <a:cs typeface="Calibri"/>
              <a:sym typeface="Calibri"/>
            </a:endParaRPr>
          </a:p>
        </p:txBody>
      </p:sp>
      <p:sp>
        <p:nvSpPr>
          <p:cNvPr id="205" name="Google Shape;205;p6"/>
          <p:cNvSpPr/>
          <p:nvPr/>
        </p:nvSpPr>
        <p:spPr>
          <a:xfrm>
            <a:off x="5059426" y="3241632"/>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970</a:t>
            </a:r>
            <a:endParaRPr b="0" i="0" sz="943" u="none" cap="none" strike="noStrike">
              <a:solidFill>
                <a:schemeClr val="dk1"/>
              </a:solidFill>
              <a:latin typeface="Calibri"/>
              <a:ea typeface="Calibri"/>
              <a:cs typeface="Calibri"/>
              <a:sym typeface="Calibri"/>
            </a:endParaRPr>
          </a:p>
        </p:txBody>
      </p:sp>
      <p:sp>
        <p:nvSpPr>
          <p:cNvPr id="206" name="Google Shape;206;p6"/>
          <p:cNvSpPr/>
          <p:nvPr/>
        </p:nvSpPr>
        <p:spPr>
          <a:xfrm>
            <a:off x="6342325" y="3241632"/>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783</a:t>
            </a:r>
            <a:endParaRPr b="0" i="0" sz="943" u="none" cap="none" strike="noStrike">
              <a:solidFill>
                <a:schemeClr val="dk1"/>
              </a:solidFill>
              <a:latin typeface="Calibri"/>
              <a:ea typeface="Calibri"/>
              <a:cs typeface="Calibri"/>
              <a:sym typeface="Calibri"/>
            </a:endParaRPr>
          </a:p>
        </p:txBody>
      </p:sp>
      <p:sp>
        <p:nvSpPr>
          <p:cNvPr id="207" name="Google Shape;207;p6"/>
          <p:cNvSpPr/>
          <p:nvPr/>
        </p:nvSpPr>
        <p:spPr>
          <a:xfrm>
            <a:off x="7359796" y="3241632"/>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+24.0%</a:t>
            </a:r>
            <a:endParaRPr b="0" i="0" sz="943" u="none" cap="none" strike="noStrike">
              <a:solidFill>
                <a:schemeClr val="dk1"/>
              </a:solidFill>
              <a:latin typeface="Calibri"/>
              <a:ea typeface="Calibri"/>
              <a:cs typeface="Calibri"/>
              <a:sym typeface="Calibri"/>
            </a:endParaRPr>
          </a:p>
        </p:txBody>
      </p:sp>
      <p:sp>
        <p:nvSpPr>
          <p:cNvPr id="208" name="Google Shape;208;p6"/>
          <p:cNvSpPr/>
          <p:nvPr/>
        </p:nvSpPr>
        <p:spPr>
          <a:xfrm>
            <a:off x="502925" y="3400240"/>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Gross Margin %</a:t>
            </a:r>
            <a:endParaRPr b="0" i="0" sz="943" u="none" cap="none" strike="noStrike">
              <a:solidFill>
                <a:schemeClr val="dk1"/>
              </a:solidFill>
              <a:latin typeface="Calibri"/>
              <a:ea typeface="Calibri"/>
              <a:cs typeface="Calibri"/>
              <a:sym typeface="Calibri"/>
            </a:endParaRPr>
          </a:p>
        </p:txBody>
      </p:sp>
      <p:sp>
        <p:nvSpPr>
          <p:cNvPr id="209" name="Google Shape;209;p6"/>
          <p:cNvSpPr/>
          <p:nvPr/>
        </p:nvSpPr>
        <p:spPr>
          <a:xfrm>
            <a:off x="5059426" y="3400240"/>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27.9%</a:t>
            </a:r>
            <a:endParaRPr b="0" i="0" sz="943" u="none" cap="none" strike="noStrike">
              <a:solidFill>
                <a:schemeClr val="dk1"/>
              </a:solidFill>
              <a:latin typeface="Calibri"/>
              <a:ea typeface="Calibri"/>
              <a:cs typeface="Calibri"/>
              <a:sym typeface="Calibri"/>
            </a:endParaRPr>
          </a:p>
        </p:txBody>
      </p:sp>
      <p:sp>
        <p:nvSpPr>
          <p:cNvPr id="210" name="Google Shape;210;p6"/>
          <p:cNvSpPr/>
          <p:nvPr/>
        </p:nvSpPr>
        <p:spPr>
          <a:xfrm>
            <a:off x="6342325" y="3400240"/>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25.0%</a:t>
            </a:r>
            <a:endParaRPr b="0" i="0" sz="943" u="none" cap="none" strike="noStrike">
              <a:solidFill>
                <a:schemeClr val="dk1"/>
              </a:solidFill>
              <a:latin typeface="Calibri"/>
              <a:ea typeface="Calibri"/>
              <a:cs typeface="Calibri"/>
              <a:sym typeface="Calibri"/>
            </a:endParaRPr>
          </a:p>
        </p:txBody>
      </p:sp>
      <p:sp>
        <p:nvSpPr>
          <p:cNvPr id="211" name="Google Shape;211;p6"/>
          <p:cNvSpPr/>
          <p:nvPr/>
        </p:nvSpPr>
        <p:spPr>
          <a:xfrm>
            <a:off x="7359796" y="3400240"/>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C9922A"/>
              </a:buClr>
              <a:buSzPts val="743"/>
              <a:buFont typeface="Calibri"/>
              <a:buNone/>
            </a:pPr>
            <a:r>
              <a:rPr b="1" i="0" lang="en-US" sz="943" u="none" cap="none" strike="noStrike">
                <a:solidFill>
                  <a:srgbClr val="C9922A"/>
                </a:solidFill>
                <a:latin typeface="Calibri"/>
                <a:ea typeface="Calibri"/>
                <a:cs typeface="Calibri"/>
                <a:sym typeface="Calibri"/>
              </a:rPr>
              <a:t>+290 bps</a:t>
            </a:r>
            <a:endParaRPr b="0" i="0" sz="943" u="none" cap="none" strike="noStrike">
              <a:solidFill>
                <a:schemeClr val="dk1"/>
              </a:solidFill>
              <a:latin typeface="Calibri"/>
              <a:ea typeface="Calibri"/>
              <a:cs typeface="Calibri"/>
              <a:sym typeface="Calibri"/>
            </a:endParaRPr>
          </a:p>
        </p:txBody>
      </p:sp>
      <p:sp>
        <p:nvSpPr>
          <p:cNvPr id="212" name="Google Shape;212;p6"/>
          <p:cNvSpPr/>
          <p:nvPr/>
        </p:nvSpPr>
        <p:spPr>
          <a:xfrm>
            <a:off x="502925" y="3558847"/>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Operating expenses</a:t>
            </a:r>
            <a:endParaRPr b="0" i="0" sz="902" u="none" cap="none" strike="noStrike">
              <a:solidFill>
                <a:schemeClr val="dk1"/>
              </a:solidFill>
              <a:latin typeface="Calibri"/>
              <a:ea typeface="Calibri"/>
              <a:cs typeface="Calibri"/>
              <a:sym typeface="Calibri"/>
            </a:endParaRPr>
          </a:p>
        </p:txBody>
      </p:sp>
      <p:sp>
        <p:nvSpPr>
          <p:cNvPr id="213" name="Google Shape;213;p6"/>
          <p:cNvSpPr/>
          <p:nvPr/>
        </p:nvSpPr>
        <p:spPr>
          <a:xfrm>
            <a:off x="5059426" y="3558847"/>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(352)</a:t>
            </a:r>
            <a:endParaRPr b="0" i="0" sz="902" u="none" cap="none" strike="noStrike">
              <a:solidFill>
                <a:schemeClr val="dk1"/>
              </a:solidFill>
              <a:latin typeface="Calibri"/>
              <a:ea typeface="Calibri"/>
              <a:cs typeface="Calibri"/>
              <a:sym typeface="Calibri"/>
            </a:endParaRPr>
          </a:p>
        </p:txBody>
      </p:sp>
      <p:sp>
        <p:nvSpPr>
          <p:cNvPr id="214" name="Google Shape;214;p6"/>
          <p:cNvSpPr/>
          <p:nvPr/>
        </p:nvSpPr>
        <p:spPr>
          <a:xfrm>
            <a:off x="6342325" y="3558847"/>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(273)</a:t>
            </a:r>
            <a:endParaRPr b="0" i="0" sz="902" u="none" cap="none" strike="noStrike">
              <a:solidFill>
                <a:schemeClr val="dk1"/>
              </a:solidFill>
              <a:latin typeface="Calibri"/>
              <a:ea typeface="Calibri"/>
              <a:cs typeface="Calibri"/>
              <a:sym typeface="Calibri"/>
            </a:endParaRPr>
          </a:p>
        </p:txBody>
      </p:sp>
      <p:sp>
        <p:nvSpPr>
          <p:cNvPr id="215" name="Google Shape;215;p6"/>
          <p:cNvSpPr/>
          <p:nvPr/>
        </p:nvSpPr>
        <p:spPr>
          <a:xfrm>
            <a:off x="7589520" y="3803904"/>
            <a:ext cx="137160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216" name="Google Shape;216;p6"/>
          <p:cNvSpPr/>
          <p:nvPr/>
        </p:nvSpPr>
        <p:spPr>
          <a:xfrm>
            <a:off x="502925" y="3717455"/>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Earnings from Operations</a:t>
            </a:r>
            <a:endParaRPr b="0" i="0" sz="943" u="none" cap="none" strike="noStrike">
              <a:solidFill>
                <a:schemeClr val="dk1"/>
              </a:solidFill>
              <a:latin typeface="Calibri"/>
              <a:ea typeface="Calibri"/>
              <a:cs typeface="Calibri"/>
              <a:sym typeface="Calibri"/>
            </a:endParaRPr>
          </a:p>
        </p:txBody>
      </p:sp>
      <p:sp>
        <p:nvSpPr>
          <p:cNvPr id="217" name="Google Shape;217;p6"/>
          <p:cNvSpPr/>
          <p:nvPr/>
        </p:nvSpPr>
        <p:spPr>
          <a:xfrm>
            <a:off x="5059426" y="371745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618</a:t>
            </a:r>
            <a:endParaRPr b="0" i="0" sz="943" u="none" cap="none" strike="noStrike">
              <a:solidFill>
                <a:schemeClr val="dk1"/>
              </a:solidFill>
              <a:latin typeface="Calibri"/>
              <a:ea typeface="Calibri"/>
              <a:cs typeface="Calibri"/>
              <a:sym typeface="Calibri"/>
            </a:endParaRPr>
          </a:p>
        </p:txBody>
      </p:sp>
      <p:sp>
        <p:nvSpPr>
          <p:cNvPr id="218" name="Google Shape;218;p6"/>
          <p:cNvSpPr/>
          <p:nvPr/>
        </p:nvSpPr>
        <p:spPr>
          <a:xfrm>
            <a:off x="6342325" y="371745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510</a:t>
            </a:r>
            <a:endParaRPr b="0" i="0" sz="943" u="none" cap="none" strike="noStrike">
              <a:solidFill>
                <a:schemeClr val="dk1"/>
              </a:solidFill>
              <a:latin typeface="Calibri"/>
              <a:ea typeface="Calibri"/>
              <a:cs typeface="Calibri"/>
              <a:sym typeface="Calibri"/>
            </a:endParaRPr>
          </a:p>
        </p:txBody>
      </p:sp>
      <p:sp>
        <p:nvSpPr>
          <p:cNvPr id="219" name="Google Shape;219;p6"/>
          <p:cNvSpPr/>
          <p:nvPr/>
        </p:nvSpPr>
        <p:spPr>
          <a:xfrm>
            <a:off x="7359796" y="3717455"/>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+21.2%</a:t>
            </a:r>
            <a:endParaRPr b="0" i="0" sz="943" u="none" cap="none" strike="noStrike">
              <a:solidFill>
                <a:schemeClr val="dk1"/>
              </a:solidFill>
              <a:latin typeface="Calibri"/>
              <a:ea typeface="Calibri"/>
              <a:cs typeface="Calibri"/>
              <a:sym typeface="Calibri"/>
            </a:endParaRPr>
          </a:p>
        </p:txBody>
      </p:sp>
      <p:sp>
        <p:nvSpPr>
          <p:cNvPr id="220" name="Google Shape;220;p6"/>
          <p:cNvSpPr/>
          <p:nvPr/>
        </p:nvSpPr>
        <p:spPr>
          <a:xfrm>
            <a:off x="502925" y="3876063"/>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Finance costs / FX / Derivatives (net)</a:t>
            </a:r>
            <a:endParaRPr b="0" i="0" sz="902" u="none" cap="none" strike="noStrike">
              <a:solidFill>
                <a:schemeClr val="dk1"/>
              </a:solidFill>
              <a:latin typeface="Calibri"/>
              <a:ea typeface="Calibri"/>
              <a:cs typeface="Calibri"/>
              <a:sym typeface="Calibri"/>
            </a:endParaRPr>
          </a:p>
        </p:txBody>
      </p:sp>
      <p:sp>
        <p:nvSpPr>
          <p:cNvPr id="221" name="Google Shape;221;p6"/>
          <p:cNvSpPr/>
          <p:nvPr/>
        </p:nvSpPr>
        <p:spPr>
          <a:xfrm>
            <a:off x="5059426" y="3876063"/>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(59)</a:t>
            </a:r>
            <a:endParaRPr b="0" i="0" sz="902" u="none" cap="none" strike="noStrike">
              <a:solidFill>
                <a:schemeClr val="dk1"/>
              </a:solidFill>
              <a:latin typeface="Calibri"/>
              <a:ea typeface="Calibri"/>
              <a:cs typeface="Calibri"/>
              <a:sym typeface="Calibri"/>
            </a:endParaRPr>
          </a:p>
        </p:txBody>
      </p:sp>
      <p:sp>
        <p:nvSpPr>
          <p:cNvPr id="222" name="Google Shape;222;p6"/>
          <p:cNvSpPr/>
          <p:nvPr/>
        </p:nvSpPr>
        <p:spPr>
          <a:xfrm>
            <a:off x="6342325" y="3876063"/>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(244)</a:t>
            </a:r>
            <a:endParaRPr b="0" i="0" sz="902" u="none" cap="none" strike="noStrike">
              <a:solidFill>
                <a:schemeClr val="dk1"/>
              </a:solidFill>
              <a:latin typeface="Calibri"/>
              <a:ea typeface="Calibri"/>
              <a:cs typeface="Calibri"/>
              <a:sym typeface="Calibri"/>
            </a:endParaRPr>
          </a:p>
        </p:txBody>
      </p:sp>
      <p:sp>
        <p:nvSpPr>
          <p:cNvPr id="223" name="Google Shape;223;p6"/>
          <p:cNvSpPr/>
          <p:nvPr/>
        </p:nvSpPr>
        <p:spPr>
          <a:xfrm>
            <a:off x="7589520" y="4187952"/>
            <a:ext cx="137160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224" name="Google Shape;224;p6"/>
          <p:cNvSpPr/>
          <p:nvPr/>
        </p:nvSpPr>
        <p:spPr>
          <a:xfrm>
            <a:off x="502925" y="4034670"/>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2ECC71"/>
              </a:buClr>
              <a:buSzPts val="743"/>
              <a:buFont typeface="Calibri"/>
              <a:buNone/>
            </a:pPr>
            <a:r>
              <a:rPr b="1" i="0" lang="en-US" sz="943" u="none" cap="none" strike="noStrike">
                <a:solidFill>
                  <a:srgbClr val="2ECC71"/>
                </a:solidFill>
                <a:latin typeface="Calibri"/>
                <a:ea typeface="Calibri"/>
                <a:cs typeface="Calibri"/>
                <a:sym typeface="Calibri"/>
              </a:rPr>
              <a:t>Share of earnings — equity investees</a:t>
            </a:r>
            <a:endParaRPr b="0" i="0" sz="943" u="none" cap="none" strike="noStrike">
              <a:solidFill>
                <a:schemeClr val="dk1"/>
              </a:solidFill>
              <a:latin typeface="Calibri"/>
              <a:ea typeface="Calibri"/>
              <a:cs typeface="Calibri"/>
              <a:sym typeface="Calibri"/>
            </a:endParaRPr>
          </a:p>
        </p:txBody>
      </p:sp>
      <p:sp>
        <p:nvSpPr>
          <p:cNvPr id="225" name="Google Shape;225;p6"/>
          <p:cNvSpPr/>
          <p:nvPr/>
        </p:nvSpPr>
        <p:spPr>
          <a:xfrm>
            <a:off x="5059426" y="4034670"/>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2ECC71"/>
              </a:buClr>
              <a:buSzPts val="743"/>
              <a:buFont typeface="Calibri"/>
              <a:buNone/>
            </a:pPr>
            <a:r>
              <a:rPr b="1" i="0" lang="en-US" sz="943" u="none" cap="none" strike="noStrike">
                <a:solidFill>
                  <a:srgbClr val="2ECC71"/>
                </a:solidFill>
                <a:latin typeface="Calibri"/>
                <a:ea typeface="Calibri"/>
                <a:cs typeface="Calibri"/>
                <a:sym typeface="Calibri"/>
              </a:rPr>
              <a:t>216</a:t>
            </a:r>
            <a:endParaRPr b="0" i="0" sz="943" u="none" cap="none" strike="noStrike">
              <a:solidFill>
                <a:schemeClr val="dk1"/>
              </a:solidFill>
              <a:latin typeface="Calibri"/>
              <a:ea typeface="Calibri"/>
              <a:cs typeface="Calibri"/>
              <a:sym typeface="Calibri"/>
            </a:endParaRPr>
          </a:p>
        </p:txBody>
      </p:sp>
      <p:sp>
        <p:nvSpPr>
          <p:cNvPr id="226" name="Google Shape;226;p6"/>
          <p:cNvSpPr/>
          <p:nvPr/>
        </p:nvSpPr>
        <p:spPr>
          <a:xfrm>
            <a:off x="6342325" y="4034670"/>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2ECC71"/>
              </a:buClr>
              <a:buSzPts val="743"/>
              <a:buFont typeface="Calibri"/>
              <a:buNone/>
            </a:pPr>
            <a:r>
              <a:rPr b="1" i="0" lang="en-US" sz="943" u="none" cap="none" strike="noStrike">
                <a:solidFill>
                  <a:srgbClr val="2ECC71"/>
                </a:solidFill>
                <a:latin typeface="Calibri"/>
                <a:ea typeface="Calibri"/>
                <a:cs typeface="Calibri"/>
                <a:sym typeface="Calibri"/>
              </a:rPr>
              <a:t>(11)</a:t>
            </a:r>
            <a:endParaRPr b="0" i="0" sz="943" u="none" cap="none" strike="noStrike">
              <a:solidFill>
                <a:schemeClr val="dk1"/>
              </a:solidFill>
              <a:latin typeface="Calibri"/>
              <a:ea typeface="Calibri"/>
              <a:cs typeface="Calibri"/>
              <a:sym typeface="Calibri"/>
            </a:endParaRPr>
          </a:p>
        </p:txBody>
      </p:sp>
      <p:sp>
        <p:nvSpPr>
          <p:cNvPr id="227" name="Google Shape;227;p6"/>
          <p:cNvSpPr/>
          <p:nvPr/>
        </p:nvSpPr>
        <p:spPr>
          <a:xfrm>
            <a:off x="7359796" y="4034670"/>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2ECC71"/>
              </a:buClr>
              <a:buSzPts val="743"/>
              <a:buFont typeface="Calibri"/>
              <a:buNone/>
            </a:pPr>
            <a:r>
              <a:rPr b="1" i="0" lang="en-US" sz="943" u="none" cap="none" strike="noStrike">
                <a:solidFill>
                  <a:srgbClr val="2ECC71"/>
                </a:solidFill>
                <a:latin typeface="Calibri"/>
                <a:ea typeface="Calibri"/>
                <a:cs typeface="Calibri"/>
                <a:sym typeface="Calibri"/>
              </a:rPr>
              <a:t>swing</a:t>
            </a:r>
            <a:endParaRPr b="0" i="0" sz="943" u="none" cap="none" strike="noStrike">
              <a:solidFill>
                <a:schemeClr val="dk1"/>
              </a:solidFill>
              <a:latin typeface="Calibri"/>
              <a:ea typeface="Calibri"/>
              <a:cs typeface="Calibri"/>
              <a:sym typeface="Calibri"/>
            </a:endParaRPr>
          </a:p>
        </p:txBody>
      </p:sp>
      <p:sp>
        <p:nvSpPr>
          <p:cNvPr id="228" name="Google Shape;228;p6"/>
          <p:cNvSpPr/>
          <p:nvPr/>
        </p:nvSpPr>
        <p:spPr>
          <a:xfrm>
            <a:off x="502925" y="4193278"/>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EBT</a:t>
            </a:r>
            <a:endParaRPr b="0" i="0" sz="943" u="none" cap="none" strike="noStrike">
              <a:solidFill>
                <a:schemeClr val="dk1"/>
              </a:solidFill>
              <a:latin typeface="Calibri"/>
              <a:ea typeface="Calibri"/>
              <a:cs typeface="Calibri"/>
              <a:sym typeface="Calibri"/>
            </a:endParaRPr>
          </a:p>
        </p:txBody>
      </p:sp>
      <p:sp>
        <p:nvSpPr>
          <p:cNvPr id="229" name="Google Shape;229;p6"/>
          <p:cNvSpPr/>
          <p:nvPr/>
        </p:nvSpPr>
        <p:spPr>
          <a:xfrm>
            <a:off x="5059426" y="4193278"/>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777</a:t>
            </a:r>
            <a:endParaRPr b="0" i="0" sz="943" u="none" cap="none" strike="noStrike">
              <a:solidFill>
                <a:schemeClr val="dk1"/>
              </a:solidFill>
              <a:latin typeface="Calibri"/>
              <a:ea typeface="Calibri"/>
              <a:cs typeface="Calibri"/>
              <a:sym typeface="Calibri"/>
            </a:endParaRPr>
          </a:p>
        </p:txBody>
      </p:sp>
      <p:sp>
        <p:nvSpPr>
          <p:cNvPr id="230" name="Google Shape;230;p6"/>
          <p:cNvSpPr/>
          <p:nvPr/>
        </p:nvSpPr>
        <p:spPr>
          <a:xfrm>
            <a:off x="6342325" y="4193278"/>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257</a:t>
            </a:r>
            <a:endParaRPr b="0" i="0" sz="943" u="none" cap="none" strike="noStrike">
              <a:solidFill>
                <a:schemeClr val="dk1"/>
              </a:solidFill>
              <a:latin typeface="Calibri"/>
              <a:ea typeface="Calibri"/>
              <a:cs typeface="Calibri"/>
              <a:sym typeface="Calibri"/>
            </a:endParaRPr>
          </a:p>
        </p:txBody>
      </p:sp>
      <p:sp>
        <p:nvSpPr>
          <p:cNvPr id="231" name="Google Shape;231;p6"/>
          <p:cNvSpPr/>
          <p:nvPr/>
        </p:nvSpPr>
        <p:spPr>
          <a:xfrm>
            <a:off x="7359796" y="4193278"/>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FFFFF"/>
              </a:buClr>
              <a:buSzPts val="743"/>
              <a:buFont typeface="Calibri"/>
              <a:buNone/>
            </a:pPr>
            <a:r>
              <a:rPr b="1" i="0" lang="en-US" sz="943" u="none" cap="none" strike="noStrike">
                <a:solidFill>
                  <a:srgbClr val="FFFFFF"/>
                </a:solidFill>
                <a:latin typeface="Calibri"/>
                <a:ea typeface="Calibri"/>
                <a:cs typeface="Calibri"/>
                <a:sym typeface="Calibri"/>
              </a:rPr>
              <a:t>+203%</a:t>
            </a:r>
            <a:endParaRPr b="0" i="0" sz="943" u="none" cap="none" strike="noStrike">
              <a:solidFill>
                <a:schemeClr val="dk1"/>
              </a:solidFill>
              <a:latin typeface="Calibri"/>
              <a:ea typeface="Calibri"/>
              <a:cs typeface="Calibri"/>
              <a:sym typeface="Calibri"/>
            </a:endParaRPr>
          </a:p>
        </p:txBody>
      </p:sp>
      <p:sp>
        <p:nvSpPr>
          <p:cNvPr id="232" name="Google Shape;232;p6"/>
          <p:cNvSpPr/>
          <p:nvPr/>
        </p:nvSpPr>
        <p:spPr>
          <a:xfrm>
            <a:off x="502925" y="4351885"/>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Tax</a:t>
            </a:r>
            <a:endParaRPr b="0" i="0" sz="902" u="none" cap="none" strike="noStrike">
              <a:solidFill>
                <a:schemeClr val="dk1"/>
              </a:solidFill>
              <a:latin typeface="Calibri"/>
              <a:ea typeface="Calibri"/>
              <a:cs typeface="Calibri"/>
              <a:sym typeface="Calibri"/>
            </a:endParaRPr>
          </a:p>
        </p:txBody>
      </p:sp>
      <p:sp>
        <p:nvSpPr>
          <p:cNvPr id="233" name="Google Shape;233;p6"/>
          <p:cNvSpPr/>
          <p:nvPr/>
        </p:nvSpPr>
        <p:spPr>
          <a:xfrm>
            <a:off x="5059426" y="435188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(188)</a:t>
            </a:r>
            <a:endParaRPr b="0" i="0" sz="902" u="none" cap="none" strike="noStrike">
              <a:solidFill>
                <a:schemeClr val="dk1"/>
              </a:solidFill>
              <a:latin typeface="Calibri"/>
              <a:ea typeface="Calibri"/>
              <a:cs typeface="Calibri"/>
              <a:sym typeface="Calibri"/>
            </a:endParaRPr>
          </a:p>
        </p:txBody>
      </p:sp>
      <p:sp>
        <p:nvSpPr>
          <p:cNvPr id="234" name="Google Shape;234;p6"/>
          <p:cNvSpPr/>
          <p:nvPr/>
        </p:nvSpPr>
        <p:spPr>
          <a:xfrm>
            <a:off x="6342325" y="4351885"/>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7A9BB5"/>
              </a:buClr>
              <a:buSzPts val="702"/>
              <a:buFont typeface="Calibri"/>
              <a:buNone/>
            </a:pPr>
            <a:r>
              <a:rPr b="0" i="0" lang="en-US" sz="902" u="none" cap="none" strike="noStrike">
                <a:solidFill>
                  <a:srgbClr val="7A9BB5"/>
                </a:solidFill>
                <a:latin typeface="Calibri"/>
                <a:ea typeface="Calibri"/>
                <a:cs typeface="Calibri"/>
                <a:sym typeface="Calibri"/>
              </a:rPr>
              <a:t>(85)</a:t>
            </a:r>
            <a:endParaRPr b="0" i="0" sz="902" u="none" cap="none" strike="noStrike">
              <a:solidFill>
                <a:schemeClr val="dk1"/>
              </a:solidFill>
              <a:latin typeface="Calibri"/>
              <a:ea typeface="Calibri"/>
              <a:cs typeface="Calibri"/>
              <a:sym typeface="Calibri"/>
            </a:endParaRPr>
          </a:p>
        </p:txBody>
      </p:sp>
      <p:sp>
        <p:nvSpPr>
          <p:cNvPr id="235" name="Google Shape;235;p6"/>
          <p:cNvSpPr/>
          <p:nvPr/>
        </p:nvSpPr>
        <p:spPr>
          <a:xfrm>
            <a:off x="7589520" y="4764024"/>
            <a:ext cx="137160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236" name="Google Shape;236;p6"/>
          <p:cNvSpPr/>
          <p:nvPr/>
        </p:nvSpPr>
        <p:spPr>
          <a:xfrm>
            <a:off x="502925" y="4510493"/>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Net Earnings</a:t>
            </a:r>
            <a:endParaRPr b="0" i="0" sz="943" u="none" cap="none" strike="noStrike">
              <a:solidFill>
                <a:schemeClr val="dk1"/>
              </a:solidFill>
              <a:latin typeface="Calibri"/>
              <a:ea typeface="Calibri"/>
              <a:cs typeface="Calibri"/>
              <a:sym typeface="Calibri"/>
            </a:endParaRPr>
          </a:p>
        </p:txBody>
      </p:sp>
      <p:sp>
        <p:nvSpPr>
          <p:cNvPr id="237" name="Google Shape;237;p6"/>
          <p:cNvSpPr/>
          <p:nvPr/>
        </p:nvSpPr>
        <p:spPr>
          <a:xfrm>
            <a:off x="5059426" y="4510493"/>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590</a:t>
            </a:r>
            <a:endParaRPr b="0" i="0" sz="943" u="none" cap="none" strike="noStrike">
              <a:solidFill>
                <a:schemeClr val="dk1"/>
              </a:solidFill>
              <a:latin typeface="Calibri"/>
              <a:ea typeface="Calibri"/>
              <a:cs typeface="Calibri"/>
              <a:sym typeface="Calibri"/>
            </a:endParaRPr>
          </a:p>
        </p:txBody>
      </p:sp>
      <p:sp>
        <p:nvSpPr>
          <p:cNvPr id="238" name="Google Shape;238;p6"/>
          <p:cNvSpPr/>
          <p:nvPr/>
        </p:nvSpPr>
        <p:spPr>
          <a:xfrm>
            <a:off x="6342325" y="4510493"/>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172</a:t>
            </a:r>
            <a:endParaRPr b="0" i="0" sz="943" u="none" cap="none" strike="noStrike">
              <a:solidFill>
                <a:schemeClr val="dk1"/>
              </a:solidFill>
              <a:latin typeface="Calibri"/>
              <a:ea typeface="Calibri"/>
              <a:cs typeface="Calibri"/>
              <a:sym typeface="Calibri"/>
            </a:endParaRPr>
          </a:p>
        </p:txBody>
      </p:sp>
      <p:sp>
        <p:nvSpPr>
          <p:cNvPr id="239" name="Google Shape;239;p6"/>
          <p:cNvSpPr/>
          <p:nvPr/>
        </p:nvSpPr>
        <p:spPr>
          <a:xfrm>
            <a:off x="7359796" y="4510493"/>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+243%</a:t>
            </a:r>
            <a:endParaRPr b="0" i="0" sz="943" u="none" cap="none" strike="noStrike">
              <a:solidFill>
                <a:schemeClr val="dk1"/>
              </a:solidFill>
              <a:latin typeface="Calibri"/>
              <a:ea typeface="Calibri"/>
              <a:cs typeface="Calibri"/>
              <a:sym typeface="Calibri"/>
            </a:endParaRPr>
          </a:p>
        </p:txBody>
      </p:sp>
      <p:sp>
        <p:nvSpPr>
          <p:cNvPr id="240" name="Google Shape;240;p6"/>
          <p:cNvSpPr/>
          <p:nvPr/>
        </p:nvSpPr>
        <p:spPr>
          <a:xfrm>
            <a:off x="502925" y="4669101"/>
            <a:ext cx="4423800" cy="151200"/>
          </a:xfrm>
          <a:prstGeom prst="rect">
            <a:avLst/>
          </a:prstGeom>
          <a:no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EPS (Basic)</a:t>
            </a:r>
            <a:endParaRPr b="0" i="0" sz="943" u="none" cap="none" strike="noStrike">
              <a:solidFill>
                <a:schemeClr val="dk1"/>
              </a:solidFill>
              <a:latin typeface="Calibri"/>
              <a:ea typeface="Calibri"/>
              <a:cs typeface="Calibri"/>
              <a:sym typeface="Calibri"/>
            </a:endParaRPr>
          </a:p>
        </p:txBody>
      </p:sp>
      <p:sp>
        <p:nvSpPr>
          <p:cNvPr id="241" name="Google Shape;241;p6"/>
          <p:cNvSpPr/>
          <p:nvPr/>
        </p:nvSpPr>
        <p:spPr>
          <a:xfrm>
            <a:off x="5212080" y="4653261"/>
            <a:ext cx="1188720" cy="182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C842"/>
              </a:buClr>
              <a:buSzPts val="900"/>
              <a:buFont typeface="Calibri"/>
              <a:buNone/>
            </a:pPr>
            <a:r>
              <a:rPr b="1" i="0" lang="en-US" sz="900" u="none" cap="none" strike="noStrike">
                <a:solidFill>
                  <a:srgbClr val="F5C842"/>
                </a:solidFill>
                <a:latin typeface="Calibri"/>
                <a:ea typeface="Calibri"/>
                <a:cs typeface="Calibri"/>
                <a:sym typeface="Calibri"/>
              </a:rPr>
              <a:t>C$1.35</a:t>
            </a:r>
            <a:endParaRPr b="0" i="0" sz="900" u="none" cap="none" strike="noStrike">
              <a:solidFill>
                <a:schemeClr val="dk1"/>
              </a:solidFill>
              <a:latin typeface="Calibri"/>
              <a:ea typeface="Calibri"/>
              <a:cs typeface="Calibri"/>
              <a:sym typeface="Calibri"/>
            </a:endParaRPr>
          </a:p>
        </p:txBody>
      </p:sp>
      <p:sp>
        <p:nvSpPr>
          <p:cNvPr id="242" name="Google Shape;242;p6"/>
          <p:cNvSpPr/>
          <p:nvPr/>
        </p:nvSpPr>
        <p:spPr>
          <a:xfrm>
            <a:off x="6342325" y="4669101"/>
            <a:ext cx="11502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C$0.40</a:t>
            </a:r>
            <a:endParaRPr b="0" i="0" sz="943" u="none" cap="none" strike="noStrike">
              <a:solidFill>
                <a:schemeClr val="dk1"/>
              </a:solidFill>
              <a:latin typeface="Calibri"/>
              <a:ea typeface="Calibri"/>
              <a:cs typeface="Calibri"/>
              <a:sym typeface="Calibri"/>
            </a:endParaRPr>
          </a:p>
        </p:txBody>
      </p:sp>
      <p:sp>
        <p:nvSpPr>
          <p:cNvPr id="243" name="Google Shape;243;p6"/>
          <p:cNvSpPr/>
          <p:nvPr/>
        </p:nvSpPr>
        <p:spPr>
          <a:xfrm>
            <a:off x="7359796" y="4669101"/>
            <a:ext cx="1326900" cy="151200"/>
          </a:xfrm>
          <a:prstGeom prst="rect">
            <a:avLst/>
          </a:prstGeom>
          <a:no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F5C842"/>
              </a:buClr>
              <a:buSzPts val="743"/>
              <a:buFont typeface="Calibri"/>
              <a:buNone/>
            </a:pPr>
            <a:r>
              <a:rPr b="1" i="0" lang="en-US" sz="943" u="none" cap="none" strike="noStrike">
                <a:solidFill>
                  <a:srgbClr val="F5C842"/>
                </a:solidFill>
                <a:latin typeface="Calibri"/>
                <a:ea typeface="Calibri"/>
                <a:cs typeface="Calibri"/>
                <a:sym typeface="Calibri"/>
              </a:rPr>
              <a:t>+C$0.95</a:t>
            </a:r>
            <a:endParaRPr b="0" i="0" sz="943" u="none" cap="none" strike="noStrike">
              <a:solidFill>
                <a:schemeClr val="dk1"/>
              </a:solidFill>
              <a:latin typeface="Calibri"/>
              <a:ea typeface="Calibri"/>
              <a:cs typeface="Calibri"/>
              <a:sym typeface="Calibri"/>
            </a:endParaRPr>
          </a:p>
        </p:txBody>
      </p:sp>
      <p:sp>
        <p:nvSpPr>
          <p:cNvPr id="244" name="Google Shape;244;p6"/>
          <p:cNvSpPr/>
          <p:nvPr/>
        </p:nvSpPr>
        <p:spPr>
          <a:xfrm>
            <a:off x="7736584" y="2331725"/>
            <a:ext cx="572400" cy="2514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8"/>
        </a:solidFill>
      </p:bgPr>
    </p:bg>
    <p:spTree>
      <p:nvGrpSpPr>
        <p:cNvPr id="250" name="Shape 250"/>
        <p:cNvGrpSpPr/>
        <p:nvPr/>
      </p:nvGrpSpPr>
      <p:grpSpPr>
        <a:xfrm>
          <a:off x="0" y="0"/>
          <a:ext cx="0" cy="0"/>
          <a:chOff x="0" y="0"/>
          <a:chExt cx="0" cy="0"/>
        </a:xfrm>
      </p:grpSpPr>
      <p:sp>
        <p:nvSpPr>
          <p:cNvPr id="251" name="Google Shape;251;p7"/>
          <p:cNvSpPr/>
          <p:nvPr/>
        </p:nvSpPr>
        <p:spPr>
          <a:xfrm>
            <a:off x="457200" y="36576"/>
            <a:ext cx="2011680" cy="219456"/>
          </a:xfrm>
          <a:prstGeom prst="roundRect">
            <a:avLst>
              <a:gd fmla="val 25000" name="adj"/>
            </a:avLst>
          </a:prstGeom>
          <a:solidFill>
            <a:srgbClr val="1F7A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457200" y="36576"/>
            <a:ext cx="201168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02 · FINANCIAL ANALYSIS</a:t>
            </a:r>
            <a:endParaRPr b="0" i="0" sz="900" u="none" cap="none" strike="noStrike">
              <a:solidFill>
                <a:schemeClr val="dk1"/>
              </a:solidFill>
              <a:latin typeface="Calibri"/>
              <a:ea typeface="Calibri"/>
              <a:cs typeface="Calibri"/>
              <a:sym typeface="Calibri"/>
            </a:endParaRPr>
          </a:p>
        </p:txBody>
      </p:sp>
      <p:sp>
        <p:nvSpPr>
          <p:cNvPr id="253" name="Google Shape;253;p7"/>
          <p:cNvSpPr/>
          <p:nvPr/>
        </p:nvSpPr>
        <p:spPr>
          <a:xfrm>
            <a:off x="457200" y="256032"/>
            <a:ext cx="822960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B1F3A"/>
              </a:buClr>
              <a:buSzPts val="2800"/>
              <a:buFont typeface="Cambria"/>
              <a:buNone/>
            </a:pPr>
            <a:r>
              <a:rPr b="1" i="0" lang="en-US" sz="2800" u="none" cap="none" strike="noStrike">
                <a:solidFill>
                  <a:srgbClr val="0B1F3A"/>
                </a:solidFill>
                <a:latin typeface="Cambria"/>
                <a:ea typeface="Cambria"/>
                <a:cs typeface="Cambria"/>
                <a:sym typeface="Cambria"/>
              </a:rPr>
              <a:t>Segment Performance — FY2025 vs. FY2024</a:t>
            </a:r>
            <a:endParaRPr b="0" i="0" sz="2800" u="none" cap="none" strike="noStrike">
              <a:solidFill>
                <a:schemeClr val="dk1"/>
              </a:solidFill>
              <a:latin typeface="Calibri"/>
              <a:ea typeface="Calibri"/>
              <a:cs typeface="Calibri"/>
              <a:sym typeface="Calibri"/>
            </a:endParaRPr>
          </a:p>
        </p:txBody>
      </p:sp>
      <p:sp>
        <p:nvSpPr>
          <p:cNvPr id="254" name="Google Shape;254;p7"/>
          <p:cNvSpPr/>
          <p:nvPr/>
        </p:nvSpPr>
        <p:spPr>
          <a:xfrm>
            <a:off x="457200" y="786384"/>
            <a:ext cx="8229600" cy="2560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E80"/>
              </a:buClr>
              <a:buSzPts val="1100"/>
              <a:buFont typeface="Calibri"/>
              <a:buNone/>
            </a:pPr>
            <a:r>
              <a:rPr b="0" i="0" lang="en-US" sz="1100" u="none" cap="none" strike="noStrike">
                <a:solidFill>
                  <a:srgbClr val="5A6E80"/>
                </a:solidFill>
                <a:latin typeface="Calibri"/>
                <a:ea typeface="Calibri"/>
                <a:cs typeface="Calibri"/>
                <a:sym typeface="Calibri"/>
              </a:rPr>
              <a:t>CAD millions · Adj. EBITDA is non-IFRS (see reconciliation slide)</a:t>
            </a:r>
            <a:endParaRPr b="0" i="0" sz="1100" u="none" cap="none" strike="noStrike">
              <a:solidFill>
                <a:schemeClr val="dk1"/>
              </a:solidFill>
              <a:latin typeface="Calibri"/>
              <a:ea typeface="Calibri"/>
              <a:cs typeface="Calibri"/>
              <a:sym typeface="Calibri"/>
            </a:endParaRPr>
          </a:p>
        </p:txBody>
      </p:sp>
      <p:sp>
        <p:nvSpPr>
          <p:cNvPr id="255" name="Google Shape;255;p7"/>
          <p:cNvSpPr/>
          <p:nvPr/>
        </p:nvSpPr>
        <p:spPr>
          <a:xfrm>
            <a:off x="365760" y="1115568"/>
            <a:ext cx="2670048" cy="3749040"/>
          </a:xfrm>
          <a:prstGeom prst="roundRect">
            <a:avLst>
              <a:gd fmla="val 274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6" name="Google Shape;256;p7"/>
          <p:cNvSpPr/>
          <p:nvPr/>
        </p:nvSpPr>
        <p:spPr>
          <a:xfrm>
            <a:off x="502920" y="1188720"/>
            <a:ext cx="242316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200"/>
              <a:buFont typeface="Cambria"/>
              <a:buNone/>
            </a:pPr>
            <a:r>
              <a:rPr b="1" i="0" lang="en-US" sz="1200" u="none" cap="none" strike="noStrike">
                <a:solidFill>
                  <a:srgbClr val="C9922A"/>
                </a:solidFill>
                <a:latin typeface="Cambria"/>
                <a:ea typeface="Cambria"/>
                <a:cs typeface="Cambria"/>
                <a:sym typeface="Cambria"/>
              </a:rPr>
              <a:t>Uranium</a:t>
            </a:r>
            <a:endParaRPr b="0" i="0" sz="1200" u="none" cap="none" strike="noStrike">
              <a:solidFill>
                <a:schemeClr val="dk1"/>
              </a:solidFill>
              <a:latin typeface="Calibri"/>
              <a:ea typeface="Calibri"/>
              <a:cs typeface="Calibri"/>
              <a:sym typeface="Calibri"/>
            </a:endParaRPr>
          </a:p>
        </p:txBody>
      </p:sp>
      <p:sp>
        <p:nvSpPr>
          <p:cNvPr id="257" name="Google Shape;257;p7"/>
          <p:cNvSpPr/>
          <p:nvPr/>
        </p:nvSpPr>
        <p:spPr>
          <a:xfrm>
            <a:off x="475488" y="153619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1050" u="none" cap="none" strike="noStrike">
                <a:solidFill>
                  <a:srgbClr val="FFFFFF"/>
                </a:solidFill>
                <a:latin typeface="Calibri"/>
                <a:ea typeface="Calibri"/>
                <a:cs typeface="Calibri"/>
                <a:sym typeface="Calibri"/>
              </a:rPr>
              <a:t>Revenue</a:t>
            </a:r>
            <a:endParaRPr b="0" i="0" sz="1050" u="none" cap="none" strike="noStrike">
              <a:solidFill>
                <a:schemeClr val="dk1"/>
              </a:solidFill>
              <a:latin typeface="Calibri"/>
              <a:ea typeface="Calibri"/>
              <a:cs typeface="Calibri"/>
              <a:sym typeface="Calibri"/>
            </a:endParaRPr>
          </a:p>
        </p:txBody>
      </p:sp>
      <p:sp>
        <p:nvSpPr>
          <p:cNvPr id="258" name="Google Shape;258;p7"/>
          <p:cNvSpPr/>
          <p:nvPr/>
        </p:nvSpPr>
        <p:spPr>
          <a:xfrm>
            <a:off x="1874520" y="1536192"/>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2,874</a:t>
            </a:r>
            <a:endParaRPr b="0" i="0" sz="1050" u="none" cap="none" strike="noStrike">
              <a:solidFill>
                <a:schemeClr val="dk1"/>
              </a:solidFill>
              <a:latin typeface="Calibri"/>
              <a:ea typeface="Calibri"/>
              <a:cs typeface="Calibri"/>
              <a:sym typeface="Calibri"/>
            </a:endParaRPr>
          </a:p>
        </p:txBody>
      </p:sp>
      <p:sp>
        <p:nvSpPr>
          <p:cNvPr id="259" name="Google Shape;259;p7"/>
          <p:cNvSpPr/>
          <p:nvPr/>
        </p:nvSpPr>
        <p:spPr>
          <a:xfrm>
            <a:off x="2450592" y="153619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+7%</a:t>
            </a:r>
            <a:endParaRPr b="0" i="0" sz="1000" u="none" cap="none" strike="noStrike">
              <a:solidFill>
                <a:schemeClr val="dk1"/>
              </a:solidFill>
              <a:latin typeface="Calibri"/>
              <a:ea typeface="Calibri"/>
              <a:cs typeface="Calibri"/>
              <a:sym typeface="Calibri"/>
            </a:endParaRPr>
          </a:p>
        </p:txBody>
      </p:sp>
      <p:sp>
        <p:nvSpPr>
          <p:cNvPr id="260" name="Google Shape;260;p7"/>
          <p:cNvSpPr/>
          <p:nvPr/>
        </p:nvSpPr>
        <p:spPr>
          <a:xfrm>
            <a:off x="475488" y="192938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Gross Profit</a:t>
            </a:r>
            <a:endParaRPr b="0" i="0" sz="1050" u="none" cap="none" strike="noStrike">
              <a:solidFill>
                <a:schemeClr val="dk1"/>
              </a:solidFill>
              <a:latin typeface="Calibri"/>
              <a:ea typeface="Calibri"/>
              <a:cs typeface="Calibri"/>
              <a:sym typeface="Calibri"/>
            </a:endParaRPr>
          </a:p>
        </p:txBody>
      </p:sp>
      <p:sp>
        <p:nvSpPr>
          <p:cNvPr id="261" name="Google Shape;261;p7"/>
          <p:cNvSpPr/>
          <p:nvPr/>
        </p:nvSpPr>
        <p:spPr>
          <a:xfrm>
            <a:off x="1874520" y="192938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803</a:t>
            </a:r>
            <a:endParaRPr b="0" i="0" sz="1050" u="none" cap="none" strike="noStrike">
              <a:solidFill>
                <a:schemeClr val="dk1"/>
              </a:solidFill>
              <a:latin typeface="Calibri"/>
              <a:ea typeface="Calibri"/>
              <a:cs typeface="Calibri"/>
              <a:sym typeface="Calibri"/>
            </a:endParaRPr>
          </a:p>
        </p:txBody>
      </p:sp>
      <p:sp>
        <p:nvSpPr>
          <p:cNvPr id="262" name="Google Shape;262;p7"/>
          <p:cNvSpPr/>
          <p:nvPr/>
        </p:nvSpPr>
        <p:spPr>
          <a:xfrm>
            <a:off x="2450592" y="192938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+18%</a:t>
            </a:r>
            <a:endParaRPr b="0" i="0" sz="1000" u="none" cap="none" strike="noStrike">
              <a:solidFill>
                <a:schemeClr val="dk1"/>
              </a:solidFill>
              <a:latin typeface="Calibri"/>
              <a:ea typeface="Calibri"/>
              <a:cs typeface="Calibri"/>
              <a:sym typeface="Calibri"/>
            </a:endParaRPr>
          </a:p>
        </p:txBody>
      </p:sp>
      <p:sp>
        <p:nvSpPr>
          <p:cNvPr id="263" name="Google Shape;263;p7"/>
          <p:cNvSpPr/>
          <p:nvPr/>
        </p:nvSpPr>
        <p:spPr>
          <a:xfrm>
            <a:off x="475488" y="2322576"/>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Gross Margin</a:t>
            </a:r>
            <a:endParaRPr b="0" i="0" sz="1050" u="none" cap="none" strike="noStrike">
              <a:solidFill>
                <a:schemeClr val="dk1"/>
              </a:solidFill>
              <a:latin typeface="Calibri"/>
              <a:ea typeface="Calibri"/>
              <a:cs typeface="Calibri"/>
              <a:sym typeface="Calibri"/>
            </a:endParaRPr>
          </a:p>
        </p:txBody>
      </p:sp>
      <p:sp>
        <p:nvSpPr>
          <p:cNvPr id="264" name="Google Shape;264;p7"/>
          <p:cNvSpPr/>
          <p:nvPr/>
        </p:nvSpPr>
        <p:spPr>
          <a:xfrm>
            <a:off x="1874520" y="2322576"/>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27.9%</a:t>
            </a:r>
            <a:endParaRPr b="0" i="0" sz="1050" u="none" cap="none" strike="noStrike">
              <a:solidFill>
                <a:schemeClr val="dk1"/>
              </a:solidFill>
              <a:latin typeface="Calibri"/>
              <a:ea typeface="Calibri"/>
              <a:cs typeface="Calibri"/>
              <a:sym typeface="Calibri"/>
            </a:endParaRPr>
          </a:p>
        </p:txBody>
      </p:sp>
      <p:sp>
        <p:nvSpPr>
          <p:cNvPr id="265" name="Google Shape;265;p7"/>
          <p:cNvSpPr/>
          <p:nvPr/>
        </p:nvSpPr>
        <p:spPr>
          <a:xfrm>
            <a:off x="2450592" y="2322576"/>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+250bps</a:t>
            </a:r>
            <a:endParaRPr b="0" i="0" sz="1000" u="none" cap="none" strike="noStrike">
              <a:solidFill>
                <a:schemeClr val="dk1"/>
              </a:solidFill>
              <a:latin typeface="Calibri"/>
              <a:ea typeface="Calibri"/>
              <a:cs typeface="Calibri"/>
              <a:sym typeface="Calibri"/>
            </a:endParaRPr>
          </a:p>
        </p:txBody>
      </p:sp>
      <p:sp>
        <p:nvSpPr>
          <p:cNvPr id="266" name="Google Shape;266;p7"/>
          <p:cNvSpPr/>
          <p:nvPr/>
        </p:nvSpPr>
        <p:spPr>
          <a:xfrm>
            <a:off x="475488" y="2715768"/>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EBT</a:t>
            </a:r>
            <a:endParaRPr b="0" i="0" sz="1050" u="none" cap="none" strike="noStrike">
              <a:solidFill>
                <a:schemeClr val="dk1"/>
              </a:solidFill>
              <a:latin typeface="Calibri"/>
              <a:ea typeface="Calibri"/>
              <a:cs typeface="Calibri"/>
              <a:sym typeface="Calibri"/>
            </a:endParaRPr>
          </a:p>
        </p:txBody>
      </p:sp>
      <p:sp>
        <p:nvSpPr>
          <p:cNvPr id="267" name="Google Shape;267;p7"/>
          <p:cNvSpPr/>
          <p:nvPr/>
        </p:nvSpPr>
        <p:spPr>
          <a:xfrm>
            <a:off x="1874520" y="2715768"/>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954</a:t>
            </a:r>
            <a:endParaRPr b="0" i="0" sz="1050" u="none" cap="none" strike="noStrike">
              <a:solidFill>
                <a:schemeClr val="dk1"/>
              </a:solidFill>
              <a:latin typeface="Calibri"/>
              <a:ea typeface="Calibri"/>
              <a:cs typeface="Calibri"/>
              <a:sym typeface="Calibri"/>
            </a:endParaRPr>
          </a:p>
        </p:txBody>
      </p:sp>
      <p:sp>
        <p:nvSpPr>
          <p:cNvPr id="268" name="Google Shape;268;p7"/>
          <p:cNvSpPr/>
          <p:nvPr/>
        </p:nvSpPr>
        <p:spPr>
          <a:xfrm>
            <a:off x="2450592" y="2715768"/>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+6%</a:t>
            </a:r>
            <a:endParaRPr b="0" i="0" sz="1000" u="none" cap="none" strike="noStrike">
              <a:solidFill>
                <a:schemeClr val="dk1"/>
              </a:solidFill>
              <a:latin typeface="Calibri"/>
              <a:ea typeface="Calibri"/>
              <a:cs typeface="Calibri"/>
              <a:sym typeface="Calibri"/>
            </a:endParaRPr>
          </a:p>
        </p:txBody>
      </p:sp>
      <p:sp>
        <p:nvSpPr>
          <p:cNvPr id="269" name="Google Shape;269;p7"/>
          <p:cNvSpPr/>
          <p:nvPr/>
        </p:nvSpPr>
        <p:spPr>
          <a:xfrm>
            <a:off x="475488" y="3108960"/>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Adj. EBITDA</a:t>
            </a:r>
            <a:endParaRPr b="0" i="0" sz="1050" u="none" cap="none" strike="noStrike">
              <a:solidFill>
                <a:schemeClr val="dk1"/>
              </a:solidFill>
              <a:latin typeface="Calibri"/>
              <a:ea typeface="Calibri"/>
              <a:cs typeface="Calibri"/>
              <a:sym typeface="Calibri"/>
            </a:endParaRPr>
          </a:p>
        </p:txBody>
      </p:sp>
      <p:sp>
        <p:nvSpPr>
          <p:cNvPr id="270" name="Google Shape;270;p7"/>
          <p:cNvSpPr/>
          <p:nvPr/>
        </p:nvSpPr>
        <p:spPr>
          <a:xfrm>
            <a:off x="1874520" y="3108960"/>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1,255</a:t>
            </a:r>
            <a:endParaRPr b="0" i="0" sz="1050" u="none" cap="none" strike="noStrike">
              <a:solidFill>
                <a:schemeClr val="dk1"/>
              </a:solidFill>
              <a:latin typeface="Calibri"/>
              <a:ea typeface="Calibri"/>
              <a:cs typeface="Calibri"/>
              <a:sym typeface="Calibri"/>
            </a:endParaRPr>
          </a:p>
        </p:txBody>
      </p:sp>
      <p:sp>
        <p:nvSpPr>
          <p:cNvPr id="271" name="Google Shape;271;p7"/>
          <p:cNvSpPr/>
          <p:nvPr/>
        </p:nvSpPr>
        <p:spPr>
          <a:xfrm>
            <a:off x="2450592" y="3108960"/>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+6%</a:t>
            </a:r>
            <a:endParaRPr b="0" i="0" sz="1000" u="none" cap="none" strike="noStrike">
              <a:solidFill>
                <a:schemeClr val="dk1"/>
              </a:solidFill>
              <a:latin typeface="Calibri"/>
              <a:ea typeface="Calibri"/>
              <a:cs typeface="Calibri"/>
              <a:sym typeface="Calibri"/>
            </a:endParaRPr>
          </a:p>
        </p:txBody>
      </p:sp>
      <p:sp>
        <p:nvSpPr>
          <p:cNvPr id="272" name="Google Shape;272;p7"/>
          <p:cNvSpPr/>
          <p:nvPr/>
        </p:nvSpPr>
        <p:spPr>
          <a:xfrm>
            <a:off x="475488" y="350215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Adj. EBITDA Margin</a:t>
            </a:r>
            <a:endParaRPr b="0" i="0" sz="1050" u="none" cap="none" strike="noStrike">
              <a:solidFill>
                <a:schemeClr val="dk1"/>
              </a:solidFill>
              <a:latin typeface="Calibri"/>
              <a:ea typeface="Calibri"/>
              <a:cs typeface="Calibri"/>
              <a:sym typeface="Calibri"/>
            </a:endParaRPr>
          </a:p>
        </p:txBody>
      </p:sp>
      <p:sp>
        <p:nvSpPr>
          <p:cNvPr id="273" name="Google Shape;273;p7"/>
          <p:cNvSpPr/>
          <p:nvPr/>
        </p:nvSpPr>
        <p:spPr>
          <a:xfrm>
            <a:off x="1874520" y="3502152"/>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43.7%</a:t>
            </a:r>
            <a:endParaRPr b="0" i="0" sz="1050" u="none" cap="none" strike="noStrike">
              <a:solidFill>
                <a:schemeClr val="dk1"/>
              </a:solidFill>
              <a:latin typeface="Calibri"/>
              <a:ea typeface="Calibri"/>
              <a:cs typeface="Calibri"/>
              <a:sym typeface="Calibri"/>
            </a:endParaRPr>
          </a:p>
        </p:txBody>
      </p:sp>
      <p:sp>
        <p:nvSpPr>
          <p:cNvPr id="274" name="Google Shape;274;p7"/>
          <p:cNvSpPr/>
          <p:nvPr/>
        </p:nvSpPr>
        <p:spPr>
          <a:xfrm>
            <a:off x="2450592" y="350215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-40bps</a:t>
            </a:r>
            <a:endParaRPr b="0" i="0" sz="1000" u="none" cap="none" strike="noStrike">
              <a:solidFill>
                <a:schemeClr val="dk1"/>
              </a:solidFill>
              <a:latin typeface="Calibri"/>
              <a:ea typeface="Calibri"/>
              <a:cs typeface="Calibri"/>
              <a:sym typeface="Calibri"/>
            </a:endParaRPr>
          </a:p>
        </p:txBody>
      </p:sp>
      <p:sp>
        <p:nvSpPr>
          <p:cNvPr id="275" name="Google Shape;275;p7"/>
          <p:cNvSpPr/>
          <p:nvPr/>
        </p:nvSpPr>
        <p:spPr>
          <a:xfrm>
            <a:off x="475488" y="389534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Capex (PP&amp;E)</a:t>
            </a:r>
            <a:endParaRPr b="0" i="0" sz="1050" u="none" cap="none" strike="noStrike">
              <a:solidFill>
                <a:schemeClr val="dk1"/>
              </a:solidFill>
              <a:latin typeface="Calibri"/>
              <a:ea typeface="Calibri"/>
              <a:cs typeface="Calibri"/>
              <a:sym typeface="Calibri"/>
            </a:endParaRPr>
          </a:p>
        </p:txBody>
      </p:sp>
      <p:sp>
        <p:nvSpPr>
          <p:cNvPr id="276" name="Google Shape;276;p7"/>
          <p:cNvSpPr/>
          <p:nvPr/>
        </p:nvSpPr>
        <p:spPr>
          <a:xfrm>
            <a:off x="1874520" y="389534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268</a:t>
            </a:r>
            <a:endParaRPr b="0" i="0" sz="1050" u="none" cap="none" strike="noStrike">
              <a:solidFill>
                <a:schemeClr val="dk1"/>
              </a:solidFill>
              <a:latin typeface="Calibri"/>
              <a:ea typeface="Calibri"/>
              <a:cs typeface="Calibri"/>
              <a:sym typeface="Calibri"/>
            </a:endParaRPr>
          </a:p>
        </p:txBody>
      </p:sp>
      <p:sp>
        <p:nvSpPr>
          <p:cNvPr id="277" name="Google Shape;277;p7"/>
          <p:cNvSpPr/>
          <p:nvPr/>
        </p:nvSpPr>
        <p:spPr>
          <a:xfrm>
            <a:off x="2450592" y="389534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1000" u="none" cap="none" strike="noStrike">
              <a:solidFill>
                <a:schemeClr val="dk1"/>
              </a:solidFill>
              <a:latin typeface="Calibri"/>
              <a:ea typeface="Calibri"/>
              <a:cs typeface="Calibri"/>
              <a:sym typeface="Calibri"/>
            </a:endParaRPr>
          </a:p>
        </p:txBody>
      </p:sp>
      <p:sp>
        <p:nvSpPr>
          <p:cNvPr id="278" name="Google Shape;278;p7"/>
          <p:cNvSpPr/>
          <p:nvPr/>
        </p:nvSpPr>
        <p:spPr>
          <a:xfrm>
            <a:off x="3182112" y="1115568"/>
            <a:ext cx="2670048" cy="3749040"/>
          </a:xfrm>
          <a:prstGeom prst="roundRect">
            <a:avLst>
              <a:gd fmla="val 2740" name="adj"/>
            </a:avLst>
          </a:prstGeom>
          <a:solidFill>
            <a:srgbClr val="0B1F3A"/>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79" name="Google Shape;279;p7"/>
          <p:cNvSpPr/>
          <p:nvPr/>
        </p:nvSpPr>
        <p:spPr>
          <a:xfrm>
            <a:off x="3319272" y="1188720"/>
            <a:ext cx="242316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200"/>
              <a:buFont typeface="Cambria"/>
              <a:buNone/>
            </a:pPr>
            <a:r>
              <a:rPr b="1" i="0" lang="en-US" sz="1200" u="none" cap="none" strike="noStrike">
                <a:solidFill>
                  <a:srgbClr val="C9922A"/>
                </a:solidFill>
                <a:latin typeface="Cambria"/>
                <a:ea typeface="Cambria"/>
                <a:cs typeface="Cambria"/>
                <a:sym typeface="Cambria"/>
              </a:rPr>
              <a:t>Fuel Services</a:t>
            </a:r>
            <a:endParaRPr b="0" i="0" sz="1200" u="none" cap="none" strike="noStrike">
              <a:solidFill>
                <a:schemeClr val="dk1"/>
              </a:solidFill>
              <a:latin typeface="Calibri"/>
              <a:ea typeface="Calibri"/>
              <a:cs typeface="Calibri"/>
              <a:sym typeface="Calibri"/>
            </a:endParaRPr>
          </a:p>
        </p:txBody>
      </p:sp>
      <p:sp>
        <p:nvSpPr>
          <p:cNvPr id="280" name="Google Shape;280;p7"/>
          <p:cNvSpPr/>
          <p:nvPr/>
        </p:nvSpPr>
        <p:spPr>
          <a:xfrm>
            <a:off x="3291840" y="153619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1050" u="none" cap="none" strike="noStrike">
                <a:solidFill>
                  <a:srgbClr val="FFFFFF"/>
                </a:solidFill>
                <a:latin typeface="Calibri"/>
                <a:ea typeface="Calibri"/>
                <a:cs typeface="Calibri"/>
                <a:sym typeface="Calibri"/>
              </a:rPr>
              <a:t>Revenue</a:t>
            </a:r>
            <a:endParaRPr b="0" i="0" sz="1050" u="none" cap="none" strike="noStrike">
              <a:solidFill>
                <a:schemeClr val="dk1"/>
              </a:solidFill>
              <a:latin typeface="Calibri"/>
              <a:ea typeface="Calibri"/>
              <a:cs typeface="Calibri"/>
              <a:sym typeface="Calibri"/>
            </a:endParaRPr>
          </a:p>
        </p:txBody>
      </p:sp>
      <p:sp>
        <p:nvSpPr>
          <p:cNvPr id="281" name="Google Shape;281;p7"/>
          <p:cNvSpPr/>
          <p:nvPr/>
        </p:nvSpPr>
        <p:spPr>
          <a:xfrm>
            <a:off x="4690872" y="1536192"/>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562</a:t>
            </a:r>
            <a:endParaRPr b="0" i="0" sz="1050" u="none" cap="none" strike="noStrike">
              <a:solidFill>
                <a:schemeClr val="dk1"/>
              </a:solidFill>
              <a:latin typeface="Calibri"/>
              <a:ea typeface="Calibri"/>
              <a:cs typeface="Calibri"/>
              <a:sym typeface="Calibri"/>
            </a:endParaRPr>
          </a:p>
        </p:txBody>
      </p:sp>
      <p:sp>
        <p:nvSpPr>
          <p:cNvPr id="282" name="Google Shape;282;p7"/>
          <p:cNvSpPr/>
          <p:nvPr/>
        </p:nvSpPr>
        <p:spPr>
          <a:xfrm>
            <a:off x="5266944" y="153619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+22%</a:t>
            </a:r>
            <a:endParaRPr b="0" i="0" sz="1000" u="none" cap="none" strike="noStrike">
              <a:solidFill>
                <a:schemeClr val="dk1"/>
              </a:solidFill>
              <a:latin typeface="Calibri"/>
              <a:ea typeface="Calibri"/>
              <a:cs typeface="Calibri"/>
              <a:sym typeface="Calibri"/>
            </a:endParaRPr>
          </a:p>
        </p:txBody>
      </p:sp>
      <p:sp>
        <p:nvSpPr>
          <p:cNvPr id="283" name="Google Shape;283;p7"/>
          <p:cNvSpPr/>
          <p:nvPr/>
        </p:nvSpPr>
        <p:spPr>
          <a:xfrm>
            <a:off x="3291840" y="192938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Gross Profit</a:t>
            </a:r>
            <a:endParaRPr b="0" i="0" sz="1050" u="none" cap="none" strike="noStrike">
              <a:solidFill>
                <a:schemeClr val="dk1"/>
              </a:solidFill>
              <a:latin typeface="Calibri"/>
              <a:ea typeface="Calibri"/>
              <a:cs typeface="Calibri"/>
              <a:sym typeface="Calibri"/>
            </a:endParaRPr>
          </a:p>
        </p:txBody>
      </p:sp>
      <p:sp>
        <p:nvSpPr>
          <p:cNvPr id="284" name="Google Shape;284;p7"/>
          <p:cNvSpPr/>
          <p:nvPr/>
        </p:nvSpPr>
        <p:spPr>
          <a:xfrm>
            <a:off x="4690872" y="192938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174</a:t>
            </a:r>
            <a:endParaRPr b="0" i="0" sz="1050" u="none" cap="none" strike="noStrike">
              <a:solidFill>
                <a:schemeClr val="dk1"/>
              </a:solidFill>
              <a:latin typeface="Calibri"/>
              <a:ea typeface="Calibri"/>
              <a:cs typeface="Calibri"/>
              <a:sym typeface="Calibri"/>
            </a:endParaRPr>
          </a:p>
        </p:txBody>
      </p:sp>
      <p:sp>
        <p:nvSpPr>
          <p:cNvPr id="285" name="Google Shape;285;p7"/>
          <p:cNvSpPr/>
          <p:nvPr/>
        </p:nvSpPr>
        <p:spPr>
          <a:xfrm>
            <a:off x="5266944" y="192938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+64%</a:t>
            </a:r>
            <a:endParaRPr b="0" i="0" sz="1000" u="none" cap="none" strike="noStrike">
              <a:solidFill>
                <a:schemeClr val="dk1"/>
              </a:solidFill>
              <a:latin typeface="Calibri"/>
              <a:ea typeface="Calibri"/>
              <a:cs typeface="Calibri"/>
              <a:sym typeface="Calibri"/>
            </a:endParaRPr>
          </a:p>
        </p:txBody>
      </p:sp>
      <p:sp>
        <p:nvSpPr>
          <p:cNvPr id="286" name="Google Shape;286;p7"/>
          <p:cNvSpPr/>
          <p:nvPr/>
        </p:nvSpPr>
        <p:spPr>
          <a:xfrm>
            <a:off x="3291840" y="2322576"/>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Gross Margin</a:t>
            </a:r>
            <a:endParaRPr b="0" i="0" sz="1050" u="none" cap="none" strike="noStrike">
              <a:solidFill>
                <a:schemeClr val="dk1"/>
              </a:solidFill>
              <a:latin typeface="Calibri"/>
              <a:ea typeface="Calibri"/>
              <a:cs typeface="Calibri"/>
              <a:sym typeface="Calibri"/>
            </a:endParaRPr>
          </a:p>
        </p:txBody>
      </p:sp>
      <p:sp>
        <p:nvSpPr>
          <p:cNvPr id="287" name="Google Shape;287;p7"/>
          <p:cNvSpPr/>
          <p:nvPr/>
        </p:nvSpPr>
        <p:spPr>
          <a:xfrm>
            <a:off x="4690872" y="2322576"/>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30.9%</a:t>
            </a:r>
            <a:endParaRPr b="0" i="0" sz="1050" u="none" cap="none" strike="noStrike">
              <a:solidFill>
                <a:schemeClr val="dk1"/>
              </a:solidFill>
              <a:latin typeface="Calibri"/>
              <a:ea typeface="Calibri"/>
              <a:cs typeface="Calibri"/>
              <a:sym typeface="Calibri"/>
            </a:endParaRPr>
          </a:p>
        </p:txBody>
      </p:sp>
      <p:sp>
        <p:nvSpPr>
          <p:cNvPr id="288" name="Google Shape;288;p7"/>
          <p:cNvSpPr/>
          <p:nvPr/>
        </p:nvSpPr>
        <p:spPr>
          <a:xfrm>
            <a:off x="5266944" y="2322576"/>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+780bps</a:t>
            </a:r>
            <a:endParaRPr b="0" i="0" sz="1000" u="none" cap="none" strike="noStrike">
              <a:solidFill>
                <a:schemeClr val="dk1"/>
              </a:solidFill>
              <a:latin typeface="Calibri"/>
              <a:ea typeface="Calibri"/>
              <a:cs typeface="Calibri"/>
              <a:sym typeface="Calibri"/>
            </a:endParaRPr>
          </a:p>
        </p:txBody>
      </p:sp>
      <p:sp>
        <p:nvSpPr>
          <p:cNvPr id="289" name="Google Shape;289;p7"/>
          <p:cNvSpPr/>
          <p:nvPr/>
        </p:nvSpPr>
        <p:spPr>
          <a:xfrm>
            <a:off x="3291840" y="2715768"/>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EBT</a:t>
            </a:r>
            <a:endParaRPr b="0" i="0" sz="1050" u="none" cap="none" strike="noStrike">
              <a:solidFill>
                <a:schemeClr val="dk1"/>
              </a:solidFill>
              <a:latin typeface="Calibri"/>
              <a:ea typeface="Calibri"/>
              <a:cs typeface="Calibri"/>
              <a:sym typeface="Calibri"/>
            </a:endParaRPr>
          </a:p>
        </p:txBody>
      </p:sp>
      <p:sp>
        <p:nvSpPr>
          <p:cNvPr id="290" name="Google Shape;290;p7"/>
          <p:cNvSpPr/>
          <p:nvPr/>
        </p:nvSpPr>
        <p:spPr>
          <a:xfrm>
            <a:off x="4690872" y="2715768"/>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179</a:t>
            </a:r>
            <a:endParaRPr b="0" i="0" sz="1050" u="none" cap="none" strike="noStrike">
              <a:solidFill>
                <a:schemeClr val="dk1"/>
              </a:solidFill>
              <a:latin typeface="Calibri"/>
              <a:ea typeface="Calibri"/>
              <a:cs typeface="Calibri"/>
              <a:sym typeface="Calibri"/>
            </a:endParaRPr>
          </a:p>
        </p:txBody>
      </p:sp>
      <p:sp>
        <p:nvSpPr>
          <p:cNvPr id="291" name="Google Shape;291;p7"/>
          <p:cNvSpPr/>
          <p:nvPr/>
        </p:nvSpPr>
        <p:spPr>
          <a:xfrm>
            <a:off x="5266944" y="2715768"/>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+66%</a:t>
            </a:r>
            <a:endParaRPr b="0" i="0" sz="1000" u="none" cap="none" strike="noStrike">
              <a:solidFill>
                <a:schemeClr val="dk1"/>
              </a:solidFill>
              <a:latin typeface="Calibri"/>
              <a:ea typeface="Calibri"/>
              <a:cs typeface="Calibri"/>
              <a:sym typeface="Calibri"/>
            </a:endParaRPr>
          </a:p>
        </p:txBody>
      </p:sp>
      <p:sp>
        <p:nvSpPr>
          <p:cNvPr id="292" name="Google Shape;292;p7"/>
          <p:cNvSpPr/>
          <p:nvPr/>
        </p:nvSpPr>
        <p:spPr>
          <a:xfrm>
            <a:off x="3291840" y="3108960"/>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Adj. EBITDA</a:t>
            </a:r>
            <a:endParaRPr b="0" i="0" sz="1050" u="none" cap="none" strike="noStrike">
              <a:solidFill>
                <a:schemeClr val="dk1"/>
              </a:solidFill>
              <a:latin typeface="Calibri"/>
              <a:ea typeface="Calibri"/>
              <a:cs typeface="Calibri"/>
              <a:sym typeface="Calibri"/>
            </a:endParaRPr>
          </a:p>
        </p:txBody>
      </p:sp>
      <p:sp>
        <p:nvSpPr>
          <p:cNvPr id="293" name="Google Shape;293;p7"/>
          <p:cNvSpPr/>
          <p:nvPr/>
        </p:nvSpPr>
        <p:spPr>
          <a:xfrm>
            <a:off x="4690872" y="3108960"/>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219</a:t>
            </a:r>
            <a:endParaRPr b="0" i="0" sz="1050" u="none" cap="none" strike="noStrike">
              <a:solidFill>
                <a:schemeClr val="dk1"/>
              </a:solidFill>
              <a:latin typeface="Calibri"/>
              <a:ea typeface="Calibri"/>
              <a:cs typeface="Calibri"/>
              <a:sym typeface="Calibri"/>
            </a:endParaRPr>
          </a:p>
        </p:txBody>
      </p:sp>
      <p:sp>
        <p:nvSpPr>
          <p:cNvPr id="294" name="Google Shape;294;p7"/>
          <p:cNvSpPr/>
          <p:nvPr/>
        </p:nvSpPr>
        <p:spPr>
          <a:xfrm>
            <a:off x="5266944" y="3108960"/>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+51%</a:t>
            </a:r>
            <a:endParaRPr b="0" i="0" sz="1000" u="none" cap="none" strike="noStrike">
              <a:solidFill>
                <a:schemeClr val="dk1"/>
              </a:solidFill>
              <a:latin typeface="Calibri"/>
              <a:ea typeface="Calibri"/>
              <a:cs typeface="Calibri"/>
              <a:sym typeface="Calibri"/>
            </a:endParaRPr>
          </a:p>
        </p:txBody>
      </p:sp>
      <p:sp>
        <p:nvSpPr>
          <p:cNvPr id="295" name="Google Shape;295;p7"/>
          <p:cNvSpPr/>
          <p:nvPr/>
        </p:nvSpPr>
        <p:spPr>
          <a:xfrm>
            <a:off x="3291840" y="350215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Adj. EBITDA Margin</a:t>
            </a:r>
            <a:endParaRPr b="0" i="0" sz="1050" u="none" cap="none" strike="noStrike">
              <a:solidFill>
                <a:schemeClr val="dk1"/>
              </a:solidFill>
              <a:latin typeface="Calibri"/>
              <a:ea typeface="Calibri"/>
              <a:cs typeface="Calibri"/>
              <a:sym typeface="Calibri"/>
            </a:endParaRPr>
          </a:p>
        </p:txBody>
      </p:sp>
      <p:sp>
        <p:nvSpPr>
          <p:cNvPr id="296" name="Google Shape;296;p7"/>
          <p:cNvSpPr/>
          <p:nvPr/>
        </p:nvSpPr>
        <p:spPr>
          <a:xfrm>
            <a:off x="4690872" y="3502152"/>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39%</a:t>
            </a:r>
            <a:endParaRPr b="0" i="0" sz="1050" u="none" cap="none" strike="noStrike">
              <a:solidFill>
                <a:schemeClr val="dk1"/>
              </a:solidFill>
              <a:latin typeface="Calibri"/>
              <a:ea typeface="Calibri"/>
              <a:cs typeface="Calibri"/>
              <a:sym typeface="Calibri"/>
            </a:endParaRPr>
          </a:p>
        </p:txBody>
      </p:sp>
      <p:sp>
        <p:nvSpPr>
          <p:cNvPr id="297" name="Google Shape;297;p7"/>
          <p:cNvSpPr/>
          <p:nvPr/>
        </p:nvSpPr>
        <p:spPr>
          <a:xfrm>
            <a:off x="5266944" y="350215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+700bps</a:t>
            </a:r>
            <a:endParaRPr b="0" i="0" sz="1000" u="none" cap="none" strike="noStrike">
              <a:solidFill>
                <a:schemeClr val="dk1"/>
              </a:solidFill>
              <a:latin typeface="Calibri"/>
              <a:ea typeface="Calibri"/>
              <a:cs typeface="Calibri"/>
              <a:sym typeface="Calibri"/>
            </a:endParaRPr>
          </a:p>
        </p:txBody>
      </p:sp>
      <p:sp>
        <p:nvSpPr>
          <p:cNvPr id="298" name="Google Shape;298;p7"/>
          <p:cNvSpPr/>
          <p:nvPr/>
        </p:nvSpPr>
        <p:spPr>
          <a:xfrm>
            <a:off x="3291840" y="389534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Capex (PP&amp;E)</a:t>
            </a:r>
            <a:endParaRPr b="0" i="0" sz="1050" u="none" cap="none" strike="noStrike">
              <a:solidFill>
                <a:schemeClr val="dk1"/>
              </a:solidFill>
              <a:latin typeface="Calibri"/>
              <a:ea typeface="Calibri"/>
              <a:cs typeface="Calibri"/>
              <a:sym typeface="Calibri"/>
            </a:endParaRPr>
          </a:p>
        </p:txBody>
      </p:sp>
      <p:sp>
        <p:nvSpPr>
          <p:cNvPr id="299" name="Google Shape;299;p7"/>
          <p:cNvSpPr/>
          <p:nvPr/>
        </p:nvSpPr>
        <p:spPr>
          <a:xfrm>
            <a:off x="4690872" y="389534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57</a:t>
            </a:r>
            <a:endParaRPr b="0" i="0" sz="1050" u="none" cap="none" strike="noStrike">
              <a:solidFill>
                <a:schemeClr val="dk1"/>
              </a:solidFill>
              <a:latin typeface="Calibri"/>
              <a:ea typeface="Calibri"/>
              <a:cs typeface="Calibri"/>
              <a:sym typeface="Calibri"/>
            </a:endParaRPr>
          </a:p>
        </p:txBody>
      </p:sp>
      <p:sp>
        <p:nvSpPr>
          <p:cNvPr id="300" name="Google Shape;300;p7"/>
          <p:cNvSpPr/>
          <p:nvPr/>
        </p:nvSpPr>
        <p:spPr>
          <a:xfrm>
            <a:off x="5266944" y="389534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1000" u="none" cap="none" strike="noStrike">
              <a:solidFill>
                <a:schemeClr val="dk1"/>
              </a:solidFill>
              <a:latin typeface="Calibri"/>
              <a:ea typeface="Calibri"/>
              <a:cs typeface="Calibri"/>
              <a:sym typeface="Calibri"/>
            </a:endParaRPr>
          </a:p>
        </p:txBody>
      </p:sp>
      <p:sp>
        <p:nvSpPr>
          <p:cNvPr id="301" name="Google Shape;301;p7"/>
          <p:cNvSpPr/>
          <p:nvPr/>
        </p:nvSpPr>
        <p:spPr>
          <a:xfrm>
            <a:off x="5998464" y="1115568"/>
            <a:ext cx="2670048" cy="3749040"/>
          </a:xfrm>
          <a:prstGeom prst="roundRect">
            <a:avLst>
              <a:gd fmla="val 2740" name="adj"/>
            </a:avLst>
          </a:prstGeom>
          <a:solidFill>
            <a:srgbClr val="1A3A5C"/>
          </a:solidFill>
          <a:ln>
            <a:noFill/>
          </a:ln>
          <a:effectLst>
            <a:outerShdw blurRad="127000" rotWithShape="0" algn="bl" dir="2700000" dist="381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02" name="Google Shape;302;p7"/>
          <p:cNvSpPr/>
          <p:nvPr/>
        </p:nvSpPr>
        <p:spPr>
          <a:xfrm>
            <a:off x="6135624" y="1188720"/>
            <a:ext cx="2423160" cy="2926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9922A"/>
              </a:buClr>
              <a:buSzPts val="1200"/>
              <a:buFont typeface="Cambria"/>
              <a:buNone/>
            </a:pPr>
            <a:r>
              <a:rPr b="1" i="0" lang="en-US" sz="1200" u="none" cap="none" strike="noStrike">
                <a:solidFill>
                  <a:srgbClr val="C9922A"/>
                </a:solidFill>
                <a:latin typeface="Cambria"/>
                <a:ea typeface="Cambria"/>
                <a:cs typeface="Cambria"/>
                <a:sym typeface="Cambria"/>
              </a:rPr>
              <a:t>Westinghouse (49%)</a:t>
            </a:r>
            <a:endParaRPr b="0" i="0" sz="1200" u="none" cap="none" strike="noStrike">
              <a:solidFill>
                <a:schemeClr val="dk1"/>
              </a:solidFill>
              <a:latin typeface="Calibri"/>
              <a:ea typeface="Calibri"/>
              <a:cs typeface="Calibri"/>
              <a:sym typeface="Calibri"/>
            </a:endParaRPr>
          </a:p>
        </p:txBody>
      </p:sp>
      <p:sp>
        <p:nvSpPr>
          <p:cNvPr id="303" name="Google Shape;303;p7"/>
          <p:cNvSpPr/>
          <p:nvPr/>
        </p:nvSpPr>
        <p:spPr>
          <a:xfrm>
            <a:off x="6108192" y="153619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50"/>
              <a:buFont typeface="Calibri"/>
              <a:buNone/>
            </a:pPr>
            <a:r>
              <a:rPr b="0" i="0" lang="en-US" sz="1050" u="none" cap="none" strike="noStrike">
                <a:solidFill>
                  <a:srgbClr val="FFFFFF"/>
                </a:solidFill>
                <a:latin typeface="Calibri"/>
                <a:ea typeface="Calibri"/>
                <a:cs typeface="Calibri"/>
                <a:sym typeface="Calibri"/>
              </a:rPr>
              <a:t>Revenue (suppl.)</a:t>
            </a:r>
            <a:endParaRPr b="0" i="0" sz="1050" u="none" cap="none" strike="noStrike">
              <a:solidFill>
                <a:schemeClr val="dk1"/>
              </a:solidFill>
              <a:latin typeface="Calibri"/>
              <a:ea typeface="Calibri"/>
              <a:cs typeface="Calibri"/>
              <a:sym typeface="Calibri"/>
            </a:endParaRPr>
          </a:p>
        </p:txBody>
      </p:sp>
      <p:sp>
        <p:nvSpPr>
          <p:cNvPr id="304" name="Google Shape;304;p7"/>
          <p:cNvSpPr/>
          <p:nvPr/>
        </p:nvSpPr>
        <p:spPr>
          <a:xfrm>
            <a:off x="7507224" y="1536192"/>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3,458*</a:t>
            </a:r>
            <a:endParaRPr b="0" i="0" sz="1050" u="none" cap="none" strike="noStrike">
              <a:solidFill>
                <a:schemeClr val="dk1"/>
              </a:solidFill>
              <a:latin typeface="Calibri"/>
              <a:ea typeface="Calibri"/>
              <a:cs typeface="Calibri"/>
              <a:sym typeface="Calibri"/>
            </a:endParaRPr>
          </a:p>
        </p:txBody>
      </p:sp>
      <p:sp>
        <p:nvSpPr>
          <p:cNvPr id="305" name="Google Shape;305;p7"/>
          <p:cNvSpPr/>
          <p:nvPr/>
        </p:nvSpPr>
        <p:spPr>
          <a:xfrm>
            <a:off x="8083296" y="153619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+20%</a:t>
            </a:r>
            <a:endParaRPr b="0" i="0" sz="1000" u="none" cap="none" strike="noStrike">
              <a:solidFill>
                <a:schemeClr val="dk1"/>
              </a:solidFill>
              <a:latin typeface="Calibri"/>
              <a:ea typeface="Calibri"/>
              <a:cs typeface="Calibri"/>
              <a:sym typeface="Calibri"/>
            </a:endParaRPr>
          </a:p>
        </p:txBody>
      </p:sp>
      <p:sp>
        <p:nvSpPr>
          <p:cNvPr id="306" name="Google Shape;306;p7"/>
          <p:cNvSpPr/>
          <p:nvPr/>
        </p:nvSpPr>
        <p:spPr>
          <a:xfrm>
            <a:off x="6108192" y="192938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Net Earnings (loss)</a:t>
            </a:r>
            <a:endParaRPr b="0" i="0" sz="1050" u="none" cap="none" strike="noStrike">
              <a:solidFill>
                <a:schemeClr val="dk1"/>
              </a:solidFill>
              <a:latin typeface="Calibri"/>
              <a:ea typeface="Calibri"/>
              <a:cs typeface="Calibri"/>
              <a:sym typeface="Calibri"/>
            </a:endParaRPr>
          </a:p>
        </p:txBody>
      </p:sp>
      <p:sp>
        <p:nvSpPr>
          <p:cNvPr id="307" name="Google Shape;307;p7"/>
          <p:cNvSpPr/>
          <p:nvPr/>
        </p:nvSpPr>
        <p:spPr>
          <a:xfrm>
            <a:off x="7507224" y="192938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58</a:t>
            </a:r>
            <a:endParaRPr b="0" i="0" sz="1050" u="none" cap="none" strike="noStrike">
              <a:solidFill>
                <a:schemeClr val="dk1"/>
              </a:solidFill>
              <a:latin typeface="Calibri"/>
              <a:ea typeface="Calibri"/>
              <a:cs typeface="Calibri"/>
              <a:sym typeface="Calibri"/>
            </a:endParaRPr>
          </a:p>
        </p:txBody>
      </p:sp>
      <p:sp>
        <p:nvSpPr>
          <p:cNvPr id="308" name="Google Shape;308;p7"/>
          <p:cNvSpPr/>
          <p:nvPr/>
        </p:nvSpPr>
        <p:spPr>
          <a:xfrm>
            <a:off x="8083296" y="192938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swing</a:t>
            </a:r>
            <a:endParaRPr b="0" i="0" sz="1000" u="none" cap="none" strike="noStrike">
              <a:solidFill>
                <a:schemeClr val="dk1"/>
              </a:solidFill>
              <a:latin typeface="Calibri"/>
              <a:ea typeface="Calibri"/>
              <a:cs typeface="Calibri"/>
              <a:sym typeface="Calibri"/>
            </a:endParaRPr>
          </a:p>
        </p:txBody>
      </p:sp>
      <p:sp>
        <p:nvSpPr>
          <p:cNvPr id="309" name="Google Shape;309;p7"/>
          <p:cNvSpPr/>
          <p:nvPr/>
        </p:nvSpPr>
        <p:spPr>
          <a:xfrm>
            <a:off x="6108192" y="2322576"/>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Adj. EBITDA</a:t>
            </a:r>
            <a:endParaRPr b="0" i="0" sz="1050" u="none" cap="none" strike="noStrike">
              <a:solidFill>
                <a:schemeClr val="dk1"/>
              </a:solidFill>
              <a:latin typeface="Calibri"/>
              <a:ea typeface="Calibri"/>
              <a:cs typeface="Calibri"/>
              <a:sym typeface="Calibri"/>
            </a:endParaRPr>
          </a:p>
        </p:txBody>
      </p:sp>
      <p:sp>
        <p:nvSpPr>
          <p:cNvPr id="310" name="Google Shape;310;p7"/>
          <p:cNvSpPr/>
          <p:nvPr/>
        </p:nvSpPr>
        <p:spPr>
          <a:xfrm>
            <a:off x="7507224" y="2322576"/>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780</a:t>
            </a:r>
            <a:endParaRPr b="0" i="0" sz="1050" u="none" cap="none" strike="noStrike">
              <a:solidFill>
                <a:schemeClr val="dk1"/>
              </a:solidFill>
              <a:latin typeface="Calibri"/>
              <a:ea typeface="Calibri"/>
              <a:cs typeface="Calibri"/>
              <a:sym typeface="Calibri"/>
            </a:endParaRPr>
          </a:p>
        </p:txBody>
      </p:sp>
      <p:sp>
        <p:nvSpPr>
          <p:cNvPr id="311" name="Google Shape;311;p7"/>
          <p:cNvSpPr/>
          <p:nvPr/>
        </p:nvSpPr>
        <p:spPr>
          <a:xfrm>
            <a:off x="8083296" y="2322576"/>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+61%</a:t>
            </a:r>
            <a:endParaRPr b="0" i="0" sz="1000" u="none" cap="none" strike="noStrike">
              <a:solidFill>
                <a:schemeClr val="dk1"/>
              </a:solidFill>
              <a:latin typeface="Calibri"/>
              <a:ea typeface="Calibri"/>
              <a:cs typeface="Calibri"/>
              <a:sym typeface="Calibri"/>
            </a:endParaRPr>
          </a:p>
        </p:txBody>
      </p:sp>
      <p:sp>
        <p:nvSpPr>
          <p:cNvPr id="312" name="Google Shape;312;p7"/>
          <p:cNvSpPr/>
          <p:nvPr/>
        </p:nvSpPr>
        <p:spPr>
          <a:xfrm>
            <a:off x="6108192" y="2715768"/>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Cash Dist. Received</a:t>
            </a:r>
            <a:endParaRPr b="0" i="0" sz="1050" u="none" cap="none" strike="noStrike">
              <a:solidFill>
                <a:schemeClr val="dk1"/>
              </a:solidFill>
              <a:latin typeface="Calibri"/>
              <a:ea typeface="Calibri"/>
              <a:cs typeface="Calibri"/>
              <a:sym typeface="Calibri"/>
            </a:endParaRPr>
          </a:p>
        </p:txBody>
      </p:sp>
      <p:sp>
        <p:nvSpPr>
          <p:cNvPr id="313" name="Google Shape;313;p7"/>
          <p:cNvSpPr/>
          <p:nvPr/>
        </p:nvSpPr>
        <p:spPr>
          <a:xfrm>
            <a:off x="7344100" y="2715775"/>
            <a:ext cx="834000" cy="34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US$221M</a:t>
            </a:r>
            <a:endParaRPr b="0" i="0" sz="1050" u="none" cap="none" strike="noStrike">
              <a:solidFill>
                <a:schemeClr val="dk1"/>
              </a:solidFill>
              <a:latin typeface="Calibri"/>
              <a:ea typeface="Calibri"/>
              <a:cs typeface="Calibri"/>
              <a:sym typeface="Calibri"/>
            </a:endParaRPr>
          </a:p>
        </p:txBody>
      </p:sp>
      <p:sp>
        <p:nvSpPr>
          <p:cNvPr id="314" name="Google Shape;314;p7"/>
          <p:cNvSpPr/>
          <p:nvPr/>
        </p:nvSpPr>
        <p:spPr>
          <a:xfrm>
            <a:off x="8083296" y="2715768"/>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ECC71"/>
              </a:buClr>
              <a:buSzPts val="800"/>
              <a:buFont typeface="Calibri"/>
              <a:buNone/>
            </a:pPr>
            <a:r>
              <a:rPr b="0" i="0" lang="en-US" sz="1000" u="none" cap="none" strike="noStrike">
                <a:solidFill>
                  <a:srgbClr val="2ECC71"/>
                </a:solidFill>
                <a:latin typeface="Calibri"/>
                <a:ea typeface="Calibri"/>
                <a:cs typeface="Calibri"/>
                <a:sym typeface="Calibri"/>
              </a:rPr>
              <a:t>first ever</a:t>
            </a:r>
            <a:endParaRPr b="0" i="0" sz="1000" u="none" cap="none" strike="noStrike">
              <a:solidFill>
                <a:schemeClr val="dk1"/>
              </a:solidFill>
              <a:latin typeface="Calibri"/>
              <a:ea typeface="Calibri"/>
              <a:cs typeface="Calibri"/>
              <a:sym typeface="Calibri"/>
            </a:endParaRPr>
          </a:p>
        </p:txBody>
      </p:sp>
      <p:sp>
        <p:nvSpPr>
          <p:cNvPr id="315" name="Google Shape;315;p7"/>
          <p:cNvSpPr/>
          <p:nvPr/>
        </p:nvSpPr>
        <p:spPr>
          <a:xfrm>
            <a:off x="6108192" y="3108960"/>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2026 Adj. EBITDA Outlook</a:t>
            </a:r>
            <a:endParaRPr b="0" i="0" sz="1050" u="none" cap="none" strike="noStrike">
              <a:solidFill>
                <a:schemeClr val="dk1"/>
              </a:solidFill>
              <a:latin typeface="Calibri"/>
              <a:ea typeface="Calibri"/>
              <a:cs typeface="Calibri"/>
              <a:sym typeface="Calibri"/>
            </a:endParaRPr>
          </a:p>
        </p:txBody>
      </p:sp>
      <p:sp>
        <p:nvSpPr>
          <p:cNvPr id="316" name="Google Shape;316;p7"/>
          <p:cNvSpPr/>
          <p:nvPr/>
        </p:nvSpPr>
        <p:spPr>
          <a:xfrm>
            <a:off x="7278675" y="3108950"/>
            <a:ext cx="1022100" cy="39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US$370-430M</a:t>
            </a:r>
            <a:endParaRPr b="0" i="0" sz="1050" u="none" cap="none" strike="noStrike">
              <a:solidFill>
                <a:schemeClr val="dk1"/>
              </a:solidFill>
              <a:latin typeface="Calibri"/>
              <a:ea typeface="Calibri"/>
              <a:cs typeface="Calibri"/>
              <a:sym typeface="Calibri"/>
            </a:endParaRPr>
          </a:p>
        </p:txBody>
      </p:sp>
      <p:sp>
        <p:nvSpPr>
          <p:cNvPr id="317" name="Google Shape;317;p7"/>
          <p:cNvSpPr/>
          <p:nvPr/>
        </p:nvSpPr>
        <p:spPr>
          <a:xfrm>
            <a:off x="8083296" y="3108960"/>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1000" u="none" cap="none" strike="noStrike">
              <a:solidFill>
                <a:schemeClr val="dk1"/>
              </a:solidFill>
              <a:latin typeface="Calibri"/>
              <a:ea typeface="Calibri"/>
              <a:cs typeface="Calibri"/>
              <a:sym typeface="Calibri"/>
            </a:endParaRPr>
          </a:p>
        </p:txBody>
      </p:sp>
      <p:sp>
        <p:nvSpPr>
          <p:cNvPr id="318" name="Google Shape;318;p7"/>
          <p:cNvSpPr/>
          <p:nvPr/>
        </p:nvSpPr>
        <p:spPr>
          <a:xfrm>
            <a:off x="6108192" y="3502152"/>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Capex (49%, USD)</a:t>
            </a:r>
            <a:endParaRPr b="0" i="0" sz="1050" u="none" cap="none" strike="noStrike">
              <a:solidFill>
                <a:schemeClr val="dk1"/>
              </a:solidFill>
              <a:latin typeface="Calibri"/>
              <a:ea typeface="Calibri"/>
              <a:cs typeface="Calibri"/>
              <a:sym typeface="Calibri"/>
            </a:endParaRPr>
          </a:p>
        </p:txBody>
      </p:sp>
      <p:sp>
        <p:nvSpPr>
          <p:cNvPr id="319" name="Google Shape;319;p7"/>
          <p:cNvSpPr/>
          <p:nvPr/>
        </p:nvSpPr>
        <p:spPr>
          <a:xfrm>
            <a:off x="7278675" y="3502150"/>
            <a:ext cx="965100" cy="34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50"/>
              <a:buFont typeface="Calibri"/>
              <a:buNone/>
            </a:pPr>
            <a:r>
              <a:rPr b="1" i="0" lang="en-US" sz="1050" u="none" cap="none" strike="noStrike">
                <a:solidFill>
                  <a:srgbClr val="FFFFFF"/>
                </a:solidFill>
                <a:latin typeface="Calibri"/>
                <a:ea typeface="Calibri"/>
                <a:cs typeface="Calibri"/>
                <a:sym typeface="Calibri"/>
              </a:rPr>
              <a:t>US$120-150M</a:t>
            </a:r>
            <a:endParaRPr b="0" i="0" sz="1050" u="none" cap="none" strike="noStrike">
              <a:solidFill>
                <a:schemeClr val="dk1"/>
              </a:solidFill>
              <a:latin typeface="Calibri"/>
              <a:ea typeface="Calibri"/>
              <a:cs typeface="Calibri"/>
              <a:sym typeface="Calibri"/>
            </a:endParaRPr>
          </a:p>
        </p:txBody>
      </p:sp>
      <p:sp>
        <p:nvSpPr>
          <p:cNvPr id="320" name="Google Shape;320;p7"/>
          <p:cNvSpPr/>
          <p:nvPr/>
        </p:nvSpPr>
        <p:spPr>
          <a:xfrm>
            <a:off x="8083296" y="3502152"/>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1000" u="none" cap="none" strike="noStrike">
              <a:solidFill>
                <a:schemeClr val="dk1"/>
              </a:solidFill>
              <a:latin typeface="Calibri"/>
              <a:ea typeface="Calibri"/>
              <a:cs typeface="Calibri"/>
              <a:sym typeface="Calibri"/>
            </a:endParaRPr>
          </a:p>
        </p:txBody>
      </p:sp>
      <p:sp>
        <p:nvSpPr>
          <p:cNvPr id="321" name="Google Shape;321;p7"/>
          <p:cNvSpPr/>
          <p:nvPr/>
        </p:nvSpPr>
        <p:spPr>
          <a:xfrm>
            <a:off x="6108192" y="3895344"/>
            <a:ext cx="1371600" cy="3474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A9BB5"/>
              </a:buClr>
              <a:buSzPts val="850"/>
              <a:buFont typeface="Calibri"/>
              <a:buNone/>
            </a:pPr>
            <a:r>
              <a:rPr b="0" i="0" lang="en-US" sz="1050" u="none" cap="none" strike="noStrike">
                <a:solidFill>
                  <a:srgbClr val="7A9BB5"/>
                </a:solidFill>
                <a:latin typeface="Calibri"/>
                <a:ea typeface="Calibri"/>
                <a:cs typeface="Calibri"/>
                <a:sym typeface="Calibri"/>
              </a:rPr>
              <a:t>*Not in consolidated revenue</a:t>
            </a:r>
            <a:endParaRPr b="0" i="0" sz="1050" u="none" cap="none" strike="noStrike">
              <a:solidFill>
                <a:schemeClr val="dk1"/>
              </a:solidFill>
              <a:latin typeface="Calibri"/>
              <a:ea typeface="Calibri"/>
              <a:cs typeface="Calibri"/>
              <a:sym typeface="Calibri"/>
            </a:endParaRPr>
          </a:p>
        </p:txBody>
      </p:sp>
      <p:sp>
        <p:nvSpPr>
          <p:cNvPr id="322" name="Google Shape;322;p7"/>
          <p:cNvSpPr/>
          <p:nvPr/>
        </p:nvSpPr>
        <p:spPr>
          <a:xfrm>
            <a:off x="7507224" y="3895344"/>
            <a:ext cx="566928"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50"/>
              <a:buFont typeface="Calibri"/>
              <a:buNone/>
            </a:pPr>
            <a:r>
              <a:t/>
            </a:r>
            <a:endParaRPr b="0" i="0" sz="1050" u="none" cap="none" strike="noStrike">
              <a:solidFill>
                <a:schemeClr val="dk1"/>
              </a:solidFill>
              <a:latin typeface="Calibri"/>
              <a:ea typeface="Calibri"/>
              <a:cs typeface="Calibri"/>
              <a:sym typeface="Calibri"/>
            </a:endParaRPr>
          </a:p>
        </p:txBody>
      </p:sp>
      <p:sp>
        <p:nvSpPr>
          <p:cNvPr id="323" name="Google Shape;323;p7"/>
          <p:cNvSpPr/>
          <p:nvPr/>
        </p:nvSpPr>
        <p:spPr>
          <a:xfrm>
            <a:off x="8083296" y="3895344"/>
            <a:ext cx="502920" cy="347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1000" u="none" cap="none" strike="noStrike">
              <a:solidFill>
                <a:schemeClr val="dk1"/>
              </a:solidFill>
              <a:latin typeface="Calibri"/>
              <a:ea typeface="Calibri"/>
              <a:cs typeface="Calibri"/>
              <a:sym typeface="Calibri"/>
            </a:endParaRPr>
          </a:p>
        </p:txBody>
      </p:sp>
      <p:sp>
        <p:nvSpPr>
          <p:cNvPr id="324" name="Google Shape;324;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2026-06-28T01:53:35Z</dcterms:created>
  <dc:creator>PptxGenJS</dc:creator>
</cp:coreProperties>
</file>